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handoutMasterIdLst>
    <p:handoutMasterId r:id="rId36"/>
  </p:handoutMasterIdLst>
  <p:sldIdLst>
    <p:sldId id="377" r:id="rId2"/>
    <p:sldId id="379" r:id="rId3"/>
    <p:sldId id="381" r:id="rId4"/>
    <p:sldId id="383" r:id="rId5"/>
    <p:sldId id="417" r:id="rId6"/>
    <p:sldId id="274" r:id="rId7"/>
    <p:sldId id="416" r:id="rId8"/>
    <p:sldId id="289" r:id="rId9"/>
    <p:sldId id="288" r:id="rId10"/>
    <p:sldId id="287" r:id="rId11"/>
    <p:sldId id="290" r:id="rId12"/>
    <p:sldId id="271" r:id="rId13"/>
    <p:sldId id="292" r:id="rId14"/>
    <p:sldId id="404" r:id="rId15"/>
    <p:sldId id="356" r:id="rId16"/>
    <p:sldId id="413" r:id="rId17"/>
    <p:sldId id="414" r:id="rId18"/>
    <p:sldId id="405" r:id="rId19"/>
    <p:sldId id="319" r:id="rId20"/>
    <p:sldId id="322" r:id="rId21"/>
    <p:sldId id="415" r:id="rId22"/>
    <p:sldId id="331" r:id="rId23"/>
    <p:sldId id="398" r:id="rId24"/>
    <p:sldId id="270" r:id="rId25"/>
    <p:sldId id="333" r:id="rId26"/>
    <p:sldId id="281" r:id="rId27"/>
    <p:sldId id="280" r:id="rId28"/>
    <p:sldId id="323" r:id="rId29"/>
    <p:sldId id="363" r:id="rId30"/>
    <p:sldId id="355" r:id="rId31"/>
    <p:sldId id="407" r:id="rId32"/>
    <p:sldId id="284" r:id="rId33"/>
    <p:sldId id="267" r:id="rId34"/>
    <p:sldId id="286" r:id="rId35"/>
  </p:sldIdLst>
  <p:sldSz cx="9144000" cy="6858000" type="screen4x3"/>
  <p:notesSz cx="6858000" cy="9144000"/>
  <p:embeddedFontLst>
    <p:embeddedFont>
      <p:font typeface="BlackChancery"/>
      <p:regular r:id="rId37"/>
    </p:embeddedFont>
    <p:embeddedFont>
      <p:font typeface="Comic Sans MS" pitchFamily="66" charset="0"/>
      <p:regular r:id="rId38"/>
      <p:bold r:id="rId39"/>
    </p:embeddedFont>
    <p:embeddedFont>
      <p:font typeface="PressWriter Symbols"/>
      <p:regular r:id="rId40"/>
    </p:embeddedFont>
    <p:embeddedFont>
      <p:font typeface="Impact" pitchFamily="34" charset="0"/>
      <p:regular r:id="rId41"/>
    </p:embeddedFont>
    <p:embeddedFont>
      <p:font typeface="GriffinOne"/>
      <p:regular r:id="rId42"/>
    </p:embeddedFont>
    <p:embeddedFont>
      <p:font typeface="FSC Symbol" pitchFamily="2" charset="2"/>
      <p:regular r:id="rId4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CC9900"/>
    <a:srgbClr val="A62800"/>
    <a:srgbClr val="CC66FF"/>
    <a:srgbClr val="FF99CC"/>
    <a:srgbClr val="33CC33"/>
    <a:srgbClr val="FF4A1F"/>
    <a:srgbClr val="9F9FD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32" autoAdjust="0"/>
    <p:restoredTop sz="94660"/>
  </p:normalViewPr>
  <p:slideViewPr>
    <p:cSldViewPr>
      <p:cViewPr>
        <p:scale>
          <a:sx n="66" d="100"/>
          <a:sy n="66" d="100"/>
        </p:scale>
        <p:origin x="-126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37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DCC44C5-4028-45DE-AEB1-A1793BF12D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40386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BlackChancery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BlackChancery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BlackChancery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BlackChancery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BlackChancery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BlackChancery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BlackChancery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BlackChancery" pitchFamily="2" charset="0"/>
        </a:defRPr>
      </a:lvl9pPr>
    </p:titleStyle>
    <p:bodyStyle>
      <a:lvl1pPr marL="396875" indent="-396875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PressWriter Symbols" pitchFamily="2" charset="2"/>
        <a:buChar char="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908050" indent="-396875" algn="l" rtl="0" eaLnBrk="0" fontAlgn="base" hangingPunct="0">
        <a:spcBef>
          <a:spcPct val="20000"/>
        </a:spcBef>
        <a:spcAft>
          <a:spcPct val="0"/>
        </a:spcAft>
        <a:buClr>
          <a:srgbClr val="2C2C86"/>
        </a:buClr>
        <a:buSzPct val="90000"/>
        <a:buFont typeface="GriffinOne" pitchFamily="2" charset="0"/>
        <a:buChar char="/"/>
        <a:defRPr sz="2400" b="1">
          <a:solidFill>
            <a:schemeClr val="tx1"/>
          </a:solidFill>
          <a:latin typeface="+mn-lt"/>
        </a:defRPr>
      </a:lvl2pPr>
      <a:lvl3pPr marL="1431925" indent="-409575" algn="l" rtl="0" eaLnBrk="0" fontAlgn="base" hangingPunct="0">
        <a:spcBef>
          <a:spcPct val="20000"/>
        </a:spcBef>
        <a:spcAft>
          <a:spcPct val="0"/>
        </a:spcAft>
        <a:buClr>
          <a:srgbClr val="990033"/>
        </a:buClr>
        <a:buFont typeface="FSC Symbol" pitchFamily="2" charset="2"/>
        <a:buChar char="¡"/>
        <a:defRPr sz="2000" b="1">
          <a:solidFill>
            <a:schemeClr val="tx1"/>
          </a:solidFill>
          <a:latin typeface="+mn-lt"/>
        </a:defRPr>
      </a:lvl3pPr>
      <a:lvl4pPr marL="1774825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117725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574925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3032125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89325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946525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oliticalhumor.about.com/library/blclintoncigar.ht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 descr="Trellis"/>
          <p:cNvSpPr>
            <a:spLocks noChangeArrowheads="1" noChangeShapeType="1" noTextEdit="1"/>
          </p:cNvSpPr>
          <p:nvPr/>
        </p:nvSpPr>
        <p:spPr bwMode="auto">
          <a:xfrm>
            <a:off x="1371600" y="1219200"/>
            <a:ext cx="6553200" cy="449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pattFill prst="trellis">
                  <a:fgClr>
                    <a:schemeClr val="tx2"/>
                  </a:fgClr>
                  <a:bgClr>
                    <a:srgbClr val="CC3300"/>
                  </a:bgClr>
                </a:pattFill>
                <a:effectLst>
                  <a:outerShdw dist="28398" dir="1593903" algn="ctr" rotWithShape="0">
                    <a:srgbClr val="CC3300"/>
                  </a:outerShdw>
                </a:effectLst>
                <a:latin typeface="Schwarzwald"/>
              </a:rPr>
              <a:t>Characteristics</a:t>
            </a:r>
            <a:endParaRPr lang="en-US" sz="3600" kern="10" dirty="0">
              <a:ln w="19050">
                <a:solidFill>
                  <a:schemeClr val="tx2"/>
                </a:solidFill>
                <a:round/>
                <a:headEnd/>
                <a:tailEnd/>
              </a:ln>
              <a:pattFill prst="trellis">
                <a:fgClr>
                  <a:schemeClr val="tx2"/>
                </a:fgClr>
                <a:bgClr>
                  <a:srgbClr val="CC3300"/>
                </a:bgClr>
              </a:pattFill>
              <a:effectLst>
                <a:outerShdw dist="28398" dir="1593903" algn="ctr" rotWithShape="0">
                  <a:srgbClr val="CC3300"/>
                </a:outerShdw>
              </a:effectLst>
              <a:latin typeface="Schwarzwald"/>
            </a:endParaRPr>
          </a:p>
          <a:p>
            <a:pPr algn="ctr"/>
            <a:r>
              <a:rPr lang="en-US" sz="3600" kern="10" dirty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pattFill prst="trellis">
                  <a:fgClr>
                    <a:schemeClr val="tx2"/>
                  </a:fgClr>
                  <a:bgClr>
                    <a:srgbClr val="CC3300"/>
                  </a:bgClr>
                </a:pattFill>
                <a:effectLst>
                  <a:outerShdw dist="28398" dir="1593903" algn="ctr" rotWithShape="0">
                    <a:srgbClr val="CC3300"/>
                  </a:outerShdw>
                </a:effectLst>
                <a:latin typeface="Schwarzwald"/>
              </a:rPr>
              <a:t>of</a:t>
            </a:r>
          </a:p>
          <a:p>
            <a:pPr algn="ctr"/>
            <a:r>
              <a:rPr lang="en-US" sz="3600" kern="10" dirty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pattFill prst="trellis">
                  <a:fgClr>
                    <a:schemeClr val="tx2"/>
                  </a:fgClr>
                  <a:bgClr>
                    <a:srgbClr val="CC3300"/>
                  </a:bgClr>
                </a:pattFill>
                <a:effectLst>
                  <a:outerShdw dist="28398" dir="1593903" algn="ctr" rotWithShape="0">
                    <a:srgbClr val="CC3300"/>
                  </a:outerShdw>
                </a:effectLst>
                <a:latin typeface="Schwarzwald"/>
              </a:rPr>
              <a:t>Renaissance Art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Da Vinci-Mona Lisa-1503-04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</a:blip>
          <a:srcRect/>
          <a:stretch>
            <a:fillRect/>
          </a:stretch>
        </p:blipFill>
        <p:spPr bwMode="auto">
          <a:xfrm>
            <a:off x="457200" y="685800"/>
            <a:ext cx="3838575" cy="556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69" name="Picture 5" descr="monak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85800"/>
            <a:ext cx="3892550" cy="5334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5486400" y="6019800"/>
            <a:ext cx="246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PressWriter Symbols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Picasso Mona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Da Vinci-Mona Lisa-1503-04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</a:blip>
          <a:srcRect/>
          <a:stretch>
            <a:fillRect/>
          </a:stretch>
        </p:blipFill>
        <p:spPr bwMode="auto">
          <a:xfrm>
            <a:off x="457200" y="685800"/>
            <a:ext cx="3838575" cy="556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942" name="Picture 6" descr="Warhol01pic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4924425" y="609600"/>
            <a:ext cx="3511550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4953000" y="6019800"/>
            <a:ext cx="3506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PressWriter Symbols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 Andy Warhol Mona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Da Vinci-Mona Lisa-1503-04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</a:blip>
          <a:srcRect/>
          <a:stretch>
            <a:fillRect/>
          </a:stretch>
        </p:blipFill>
        <p:spPr bwMode="auto">
          <a:xfrm>
            <a:off x="457200" y="685800"/>
            <a:ext cx="3838575" cy="556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6" name="Picture 6" descr="monica_monalis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</a:blip>
          <a:srcRect/>
          <a:stretch>
            <a:fillRect/>
          </a:stretch>
        </p:blipFill>
        <p:spPr bwMode="auto">
          <a:xfrm>
            <a:off x="4648200" y="685800"/>
            <a:ext cx="4111625" cy="5029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5105400" y="5867400"/>
            <a:ext cx="3294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PressWriter Symbols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“Mona”ca Lewinsky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914400" y="228600"/>
            <a:ext cx="7315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Mona Lisa</a:t>
            </a:r>
            <a:r>
              <a:rPr lang="en-US" sz="4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OR</a:t>
            </a:r>
            <a:r>
              <a:rPr lang="en-US" sz="4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 da Vinci??</a:t>
            </a:r>
          </a:p>
        </p:txBody>
      </p:sp>
      <p:pic>
        <p:nvPicPr>
          <p:cNvPr id="43014" name="Picture 6" descr="monamorph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0"/>
            <a:ext cx="8458200" cy="103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3016" name="Picture 8" descr="Mona-le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066800"/>
            <a:ext cx="308610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ext Box 2"/>
          <p:cNvSpPr txBox="1">
            <a:spLocks noChangeArrowheads="1"/>
          </p:cNvSpPr>
          <p:nvPr/>
        </p:nvSpPr>
        <p:spPr bwMode="auto">
          <a:xfrm>
            <a:off x="381000" y="160963"/>
            <a:ext cx="8458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Last Supper </a:t>
            </a:r>
            <a:r>
              <a:rPr lang="en-US" sz="4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- da Vinci, 1498</a:t>
            </a:r>
            <a:br>
              <a:rPr lang="en-US" sz="4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&amp; Geometry</a:t>
            </a:r>
          </a:p>
        </p:txBody>
      </p:sp>
      <p:pic>
        <p:nvPicPr>
          <p:cNvPr id="28675" name="Picture 4" descr="Da Vinci-Last Supper-1498A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304800" y="1836738"/>
            <a:ext cx="8534400" cy="44878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37575" name="AutoShape 7"/>
          <p:cNvSpPr>
            <a:spLocks noChangeArrowheads="1"/>
          </p:cNvSpPr>
          <p:nvPr/>
        </p:nvSpPr>
        <p:spPr bwMode="auto">
          <a:xfrm>
            <a:off x="3733800" y="3733800"/>
            <a:ext cx="1752600" cy="1371600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7578" name="AutoShape 10"/>
          <p:cNvSpPr>
            <a:spLocks noChangeArrowheads="1"/>
          </p:cNvSpPr>
          <p:nvPr/>
        </p:nvSpPr>
        <p:spPr bwMode="auto">
          <a:xfrm flipV="1">
            <a:off x="6629400" y="3810000"/>
            <a:ext cx="2209800" cy="1295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7579" name="AutoShape 11"/>
          <p:cNvSpPr>
            <a:spLocks noChangeArrowheads="1"/>
          </p:cNvSpPr>
          <p:nvPr/>
        </p:nvSpPr>
        <p:spPr bwMode="auto">
          <a:xfrm flipV="1">
            <a:off x="228600" y="3886200"/>
            <a:ext cx="2590800" cy="1219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7580" name="AutoShape 12"/>
          <p:cNvSpPr>
            <a:spLocks noChangeArrowheads="1"/>
          </p:cNvSpPr>
          <p:nvPr/>
        </p:nvSpPr>
        <p:spPr bwMode="auto">
          <a:xfrm flipH="1">
            <a:off x="4953000" y="3733800"/>
            <a:ext cx="1981200" cy="1371600"/>
          </a:xfrm>
          <a:prstGeom prst="parallelogram">
            <a:avLst>
              <a:gd name="adj" fmla="val 36111"/>
            </a:avLst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7581" name="AutoShape 13"/>
          <p:cNvSpPr>
            <a:spLocks noChangeArrowheads="1"/>
          </p:cNvSpPr>
          <p:nvPr/>
        </p:nvSpPr>
        <p:spPr bwMode="auto">
          <a:xfrm flipH="1">
            <a:off x="2286000" y="4038600"/>
            <a:ext cx="1752600" cy="1066800"/>
          </a:xfrm>
          <a:prstGeom prst="parallelogram">
            <a:avLst>
              <a:gd name="adj" fmla="val 41071"/>
            </a:avLst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7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7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7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7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237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5" grpId="0" animBg="1"/>
      <p:bldP spid="237578" grpId="0" animBg="1"/>
      <p:bldP spid="237579" grpId="0" animBg="1"/>
      <p:bldP spid="237580" grpId="0" animBg="1"/>
      <p:bldP spid="2375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196" name="Object 4"/>
          <p:cNvGraphicFramePr>
            <a:graphicFrameLocks noChangeAspect="1"/>
          </p:cNvGraphicFramePr>
          <p:nvPr/>
        </p:nvGraphicFramePr>
        <p:xfrm>
          <a:off x="304800" y="1143000"/>
          <a:ext cx="8636000" cy="4397375"/>
        </p:xfrm>
        <a:graphic>
          <a:graphicData uri="http://schemas.openxmlformats.org/presentationml/2006/ole">
            <p:oleObj spid="_x0000_s1026" name="Clip" r:id="rId3" imgW="0" imgH="0" progId="">
              <p:embed/>
            </p:oleObj>
          </a:graphicData>
        </a:graphic>
      </p:graphicFrame>
      <p:sp>
        <p:nvSpPr>
          <p:cNvPr id="136197" name="Line 5"/>
          <p:cNvSpPr>
            <a:spLocks noChangeShapeType="1"/>
          </p:cNvSpPr>
          <p:nvPr/>
        </p:nvSpPr>
        <p:spPr bwMode="auto">
          <a:xfrm>
            <a:off x="4724400" y="1066800"/>
            <a:ext cx="0" cy="4500563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>
            <a:off x="330200" y="3352800"/>
            <a:ext cx="8610600" cy="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6199" name="Line 7"/>
          <p:cNvSpPr>
            <a:spLocks noChangeShapeType="1"/>
          </p:cNvSpPr>
          <p:nvPr/>
        </p:nvSpPr>
        <p:spPr bwMode="auto">
          <a:xfrm flipV="1">
            <a:off x="762000" y="1143000"/>
            <a:ext cx="8077200" cy="434340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6200" name="Line 8"/>
          <p:cNvSpPr>
            <a:spLocks noChangeShapeType="1"/>
          </p:cNvSpPr>
          <p:nvPr/>
        </p:nvSpPr>
        <p:spPr bwMode="auto">
          <a:xfrm flipV="1">
            <a:off x="2590800" y="1143000"/>
            <a:ext cx="4343400" cy="441960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6201" name="Line 9"/>
          <p:cNvSpPr>
            <a:spLocks noChangeShapeType="1"/>
          </p:cNvSpPr>
          <p:nvPr/>
        </p:nvSpPr>
        <p:spPr bwMode="auto">
          <a:xfrm>
            <a:off x="0" y="1295400"/>
            <a:ext cx="8991600" cy="396240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6202" name="Line 10"/>
          <p:cNvSpPr>
            <a:spLocks noChangeShapeType="1"/>
          </p:cNvSpPr>
          <p:nvPr/>
        </p:nvSpPr>
        <p:spPr bwMode="auto">
          <a:xfrm>
            <a:off x="2743200" y="1143000"/>
            <a:ext cx="3886200" cy="441960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6203" name="Text Box 11"/>
          <p:cNvSpPr txBox="1">
            <a:spLocks noChangeArrowheads="1"/>
          </p:cNvSpPr>
          <p:nvPr/>
        </p:nvSpPr>
        <p:spPr bwMode="auto">
          <a:xfrm>
            <a:off x="254000" y="2965450"/>
            <a:ext cx="163353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b="1" dirty="0">
                <a:solidFill>
                  <a:srgbClr val="FFCC00"/>
                </a:solidFill>
                <a:latin typeface="Comic Sans MS" pitchFamily="66" charset="0"/>
              </a:rPr>
              <a:t>horizontal</a:t>
            </a:r>
          </a:p>
        </p:txBody>
      </p:sp>
      <p:sp>
        <p:nvSpPr>
          <p:cNvPr id="136204" name="Text Box 12"/>
          <p:cNvSpPr txBox="1">
            <a:spLocks noChangeArrowheads="1"/>
          </p:cNvSpPr>
          <p:nvPr/>
        </p:nvSpPr>
        <p:spPr bwMode="auto">
          <a:xfrm rot="-5400000">
            <a:off x="3852069" y="1445419"/>
            <a:ext cx="128746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b="1" dirty="0">
                <a:solidFill>
                  <a:srgbClr val="FFCC00"/>
                </a:solidFill>
                <a:latin typeface="Comic Sans MS" pitchFamily="66" charset="0"/>
              </a:rPr>
              <a:t>vertical</a:t>
            </a:r>
          </a:p>
        </p:txBody>
      </p:sp>
      <p:sp>
        <p:nvSpPr>
          <p:cNvPr id="136205" name="Text Box 13"/>
          <p:cNvSpPr txBox="1">
            <a:spLocks noChangeArrowheads="1"/>
          </p:cNvSpPr>
          <p:nvPr/>
        </p:nvSpPr>
        <p:spPr bwMode="auto">
          <a:xfrm>
            <a:off x="3200400" y="6019800"/>
            <a:ext cx="281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Perspective!</a:t>
            </a:r>
          </a:p>
        </p:txBody>
      </p:sp>
      <p:sp>
        <p:nvSpPr>
          <p:cNvPr id="136206" name="Text Box 14"/>
          <p:cNvSpPr txBox="1">
            <a:spLocks noChangeArrowheads="1"/>
          </p:cNvSpPr>
          <p:nvPr/>
        </p:nvSpPr>
        <p:spPr bwMode="auto">
          <a:xfrm>
            <a:off x="381000" y="2286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Last Supper </a:t>
            </a:r>
            <a:r>
              <a:rPr lang="en-US" sz="4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- da Vinci, 1498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3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7" grpId="0" animBg="1"/>
      <p:bldP spid="136198" grpId="0" animBg="1"/>
      <p:bldP spid="136199" grpId="0" animBg="1"/>
      <p:bldP spid="136200" grpId="0" animBg="1"/>
      <p:bldP spid="136201" grpId="0" animBg="1"/>
      <p:bldP spid="136202" grpId="0" animBg="1"/>
      <p:bldP spid="136203" grpId="0" autoUpdateAnimBg="0"/>
      <p:bldP spid="136204" grpId="0" autoUpdateAnimBg="0"/>
      <p:bldP spid="1362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Leonardo, the Sculptor</a:t>
            </a:r>
            <a:endParaRPr lang="en-US" sz="3200" b="1" i="1" dirty="0">
              <a:solidFill>
                <a:srgbClr val="BA2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Chancery" pitchFamily="2" charset="0"/>
            </a:endParaRPr>
          </a:p>
        </p:txBody>
      </p:sp>
      <p:pic>
        <p:nvPicPr>
          <p:cNvPr id="31747" name="Picture 4" descr="daVinci-Equestrian Statue-1516-18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457200" y="990600"/>
            <a:ext cx="5392738" cy="548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49861" name="Text Box 5"/>
          <p:cNvSpPr txBox="1">
            <a:spLocks noChangeArrowheads="1"/>
          </p:cNvSpPr>
          <p:nvPr/>
        </p:nvSpPr>
        <p:spPr bwMode="auto">
          <a:xfrm>
            <a:off x="6248400" y="2384425"/>
            <a:ext cx="25146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98463" indent="-398463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  <a:defRPr/>
            </a:pPr>
            <a:r>
              <a:rPr lang="en-US" sz="2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 Equestrian Statue</a:t>
            </a:r>
            <a:br>
              <a:rPr lang="en-US" sz="2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25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98463" indent="-398463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  <a:defRPr/>
            </a:pPr>
            <a:r>
              <a:rPr lang="en-US" sz="2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1516-1518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5" name="Text Box 5"/>
          <p:cNvSpPr txBox="1">
            <a:spLocks noChangeArrowheads="1"/>
          </p:cNvSpPr>
          <p:nvPr/>
        </p:nvSpPr>
        <p:spPr bwMode="auto">
          <a:xfrm>
            <a:off x="-381000" y="122237"/>
            <a:ext cx="83058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Leonardo, the Architect:</a:t>
            </a:r>
            <a:br>
              <a:rPr lang="en-US" sz="4400" b="1" dirty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3200" b="1" dirty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Pages from his </a:t>
            </a:r>
            <a:r>
              <a:rPr lang="en-US" sz="3200" b="1" i="1" dirty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Notebook</a:t>
            </a:r>
          </a:p>
        </p:txBody>
      </p:sp>
      <p:pic>
        <p:nvPicPr>
          <p:cNvPr id="32771" name="Picture 6" descr="daVinci-study of a central church-1488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0" y="2133600"/>
            <a:ext cx="3829050" cy="4419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50887" name="Text Box 7"/>
          <p:cNvSpPr txBox="1">
            <a:spLocks noChangeArrowheads="1"/>
          </p:cNvSpPr>
          <p:nvPr/>
        </p:nvSpPr>
        <p:spPr bwMode="auto">
          <a:xfrm>
            <a:off x="3810000" y="1402884"/>
            <a:ext cx="3200400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7663" indent="-347663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  <a:defRPr/>
            </a:pP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Study of a central </a:t>
            </a:r>
            <a:r>
              <a:rPr 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church</a:t>
            </a:r>
          </a:p>
          <a:p>
            <a:pPr marL="347663" indent="-347663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  <a:defRPr/>
            </a:pP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1488</a:t>
            </a:r>
          </a:p>
        </p:txBody>
      </p:sp>
      <p:pic>
        <p:nvPicPr>
          <p:cNvPr id="5" name="Picture 5" descr="DaVinci-Map-Toen Plan of Imola-1502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4114800" y="2819400"/>
            <a:ext cx="4419600" cy="332067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581400" y="6292850"/>
            <a:ext cx="6400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7663" indent="-347663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  <a:defRPr/>
            </a:pP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Plan of the city of Imola, 1502.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ext Box 2"/>
          <p:cNvSpPr txBox="1">
            <a:spLocks noChangeArrowheads="1"/>
          </p:cNvSpPr>
          <p:nvPr/>
        </p:nvSpPr>
        <p:spPr bwMode="auto">
          <a:xfrm>
            <a:off x="381000" y="198438"/>
            <a:ext cx="8305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Leonardo, the Scientist (Biology):</a:t>
            </a:r>
            <a:r>
              <a:rPr lang="en-US" sz="4400" b="1" dirty="0" smtClean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/>
            </a:r>
            <a:br>
              <a:rPr lang="en-US" sz="4400" b="1" dirty="0" smtClean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3200" b="1" dirty="0" smtClean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pages </a:t>
            </a:r>
            <a:r>
              <a:rPr lang="en-US" sz="3200" b="1" dirty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from his </a:t>
            </a:r>
            <a:r>
              <a:rPr lang="en-US" sz="3200" b="1" i="1" dirty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Notebook</a:t>
            </a:r>
          </a:p>
        </p:txBody>
      </p:sp>
      <p:pic>
        <p:nvPicPr>
          <p:cNvPr id="34819" name="Picture 8" descr="DaVinci-study of wombs-early 1500s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5410200" y="1600200"/>
            <a:ext cx="3499029" cy="4800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38603" name="Text Box 11"/>
          <p:cNvSpPr txBox="1">
            <a:spLocks noChangeArrowheads="1"/>
          </p:cNvSpPr>
          <p:nvPr/>
        </p:nvSpPr>
        <p:spPr bwMode="auto">
          <a:xfrm>
            <a:off x="838200" y="2724150"/>
            <a:ext cx="32004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7663" indent="-347663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  <a:defRPr/>
            </a:pP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 example of the humanist desire to unlock the secrets of nature.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228600" y="168275"/>
            <a:ext cx="86868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Leonardo, the Scientist (Anatomy):                               </a:t>
            </a:r>
            <a:r>
              <a:rPr lang="en-US" sz="3200" b="1" dirty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Pages from his </a:t>
            </a:r>
            <a:r>
              <a:rPr lang="en-US" sz="3200" b="1" i="1" dirty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Notebook</a:t>
            </a:r>
          </a:p>
        </p:txBody>
      </p:sp>
      <p:pic>
        <p:nvPicPr>
          <p:cNvPr id="35843" name="Picture 12" descr="daVinci-anatomical studies of shoulder-1510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409575" y="1066800"/>
            <a:ext cx="3857625" cy="548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5844" name="Picture 15" descr="DaVinci-drawing of a womans torso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4770438" y="1752600"/>
            <a:ext cx="3916362" cy="4800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"/>
          <p:cNvSpPr txBox="1">
            <a:spLocks noChangeArrowheads="1"/>
          </p:cNvSpPr>
          <p:nvPr/>
        </p:nvSpPr>
        <p:spPr bwMode="auto">
          <a:xfrm>
            <a:off x="76200" y="76200"/>
            <a:ext cx="89916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600" b="1" dirty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 </a:t>
            </a:r>
            <a:r>
              <a:rPr lang="en-US" sz="4600" b="1" dirty="0" smtClean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1. Perspective</a:t>
            </a:r>
            <a:endParaRPr lang="en-US" sz="4600" b="1" dirty="0">
              <a:solidFill>
                <a:srgbClr val="BA2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Chancery" pitchFamily="2" charset="0"/>
            </a:endParaRPr>
          </a:p>
        </p:txBody>
      </p:sp>
      <p:pic>
        <p:nvPicPr>
          <p:cNvPr id="12291" name="Picture 3" descr="Masaccio-Trinity"/>
          <p:cNvPicPr>
            <a:picLocks noChangeAspect="1" noChangeArrowheads="1"/>
          </p:cNvPicPr>
          <p:nvPr/>
        </p:nvPicPr>
        <p:blipFill>
          <a:blip r:embed="rId2" cstate="print">
            <a:lum bright="6000" contrast="12000"/>
          </a:blip>
          <a:srcRect/>
          <a:stretch>
            <a:fillRect/>
          </a:stretch>
        </p:blipFill>
        <p:spPr bwMode="auto">
          <a:xfrm>
            <a:off x="3224213" y="981075"/>
            <a:ext cx="2795587" cy="5648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608013" y="2362200"/>
            <a:ext cx="2211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Perspective!</a:t>
            </a:r>
          </a:p>
        </p:txBody>
      </p:sp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760413" y="2789238"/>
            <a:ext cx="1919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Perspective!</a:t>
            </a:r>
          </a:p>
        </p:txBody>
      </p:sp>
      <p:sp>
        <p:nvSpPr>
          <p:cNvPr id="178182" name="Rectangle 6"/>
          <p:cNvSpPr>
            <a:spLocks noChangeArrowheads="1"/>
          </p:cNvSpPr>
          <p:nvPr/>
        </p:nvSpPr>
        <p:spPr bwMode="auto">
          <a:xfrm>
            <a:off x="684213" y="2563813"/>
            <a:ext cx="20637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Perspective!</a:t>
            </a:r>
          </a:p>
        </p:txBody>
      </p:sp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912813" y="3017838"/>
            <a:ext cx="163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Perspective!</a:t>
            </a:r>
          </a:p>
        </p:txBody>
      </p:sp>
      <p:sp>
        <p:nvSpPr>
          <p:cNvPr id="178184" name="Rectangle 8"/>
          <p:cNvSpPr>
            <a:spLocks noChangeArrowheads="1"/>
          </p:cNvSpPr>
          <p:nvPr/>
        </p:nvSpPr>
        <p:spPr bwMode="auto">
          <a:xfrm>
            <a:off x="1044575" y="3213100"/>
            <a:ext cx="1343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Perspective!</a:t>
            </a:r>
          </a:p>
        </p:txBody>
      </p:sp>
      <p:sp>
        <p:nvSpPr>
          <p:cNvPr id="178185" name="Rectangle 9"/>
          <p:cNvSpPr>
            <a:spLocks noChangeArrowheads="1"/>
          </p:cNvSpPr>
          <p:nvPr/>
        </p:nvSpPr>
        <p:spPr bwMode="auto">
          <a:xfrm>
            <a:off x="533400" y="4038600"/>
            <a:ext cx="2284413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900" b="1" dirty="0">
                <a:solidFill>
                  <a:srgbClr val="2C2C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First use </a:t>
            </a:r>
            <a:br>
              <a:rPr lang="en-US" sz="2900" b="1" dirty="0">
                <a:solidFill>
                  <a:srgbClr val="2C2C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900" b="1" dirty="0">
                <a:solidFill>
                  <a:srgbClr val="2C2C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of linear </a:t>
            </a:r>
            <a:br>
              <a:rPr lang="en-US" sz="2900" b="1" dirty="0">
                <a:solidFill>
                  <a:srgbClr val="2C2C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900" b="1" dirty="0">
                <a:solidFill>
                  <a:srgbClr val="2C2C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perspective!</a:t>
            </a:r>
          </a:p>
        </p:txBody>
      </p:sp>
      <p:sp>
        <p:nvSpPr>
          <p:cNvPr id="178186" name="Rectangle 10"/>
          <p:cNvSpPr>
            <a:spLocks noChangeArrowheads="1"/>
          </p:cNvSpPr>
          <p:nvPr/>
        </p:nvSpPr>
        <p:spPr bwMode="auto">
          <a:xfrm>
            <a:off x="1203325" y="3397250"/>
            <a:ext cx="1054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Perspective!</a:t>
            </a:r>
          </a:p>
        </p:txBody>
      </p:sp>
      <p:sp>
        <p:nvSpPr>
          <p:cNvPr id="178187" name="Rectangle 11"/>
          <p:cNvSpPr>
            <a:spLocks noChangeArrowheads="1"/>
          </p:cNvSpPr>
          <p:nvPr/>
        </p:nvSpPr>
        <p:spPr bwMode="auto">
          <a:xfrm>
            <a:off x="1346200" y="3551238"/>
            <a:ext cx="7635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Perspective!</a:t>
            </a:r>
          </a:p>
        </p:txBody>
      </p:sp>
      <p:sp>
        <p:nvSpPr>
          <p:cNvPr id="178188" name="Line 12"/>
          <p:cNvSpPr>
            <a:spLocks noChangeShapeType="1"/>
          </p:cNvSpPr>
          <p:nvPr/>
        </p:nvSpPr>
        <p:spPr bwMode="auto">
          <a:xfrm flipV="1">
            <a:off x="3200400" y="2438400"/>
            <a:ext cx="1371600" cy="1676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78189" name="Line 13"/>
          <p:cNvSpPr>
            <a:spLocks noChangeShapeType="1"/>
          </p:cNvSpPr>
          <p:nvPr/>
        </p:nvSpPr>
        <p:spPr bwMode="auto">
          <a:xfrm flipH="1" flipV="1">
            <a:off x="4572000" y="2438400"/>
            <a:ext cx="1447800" cy="1752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78190" name="Line 14"/>
          <p:cNvSpPr>
            <a:spLocks noChangeShapeType="1"/>
          </p:cNvSpPr>
          <p:nvPr/>
        </p:nvSpPr>
        <p:spPr bwMode="auto">
          <a:xfrm>
            <a:off x="3200400" y="914400"/>
            <a:ext cx="1371600" cy="1524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78191" name="Line 15"/>
          <p:cNvSpPr>
            <a:spLocks noChangeShapeType="1"/>
          </p:cNvSpPr>
          <p:nvPr/>
        </p:nvSpPr>
        <p:spPr bwMode="auto">
          <a:xfrm flipH="1">
            <a:off x="4572000" y="990600"/>
            <a:ext cx="1447800" cy="1447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78192" name="Text Box 16"/>
          <p:cNvSpPr txBox="1">
            <a:spLocks noChangeArrowheads="1"/>
          </p:cNvSpPr>
          <p:nvPr/>
        </p:nvSpPr>
        <p:spPr bwMode="auto">
          <a:xfrm>
            <a:off x="6324600" y="1828800"/>
            <a:ext cx="25146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  <a:defRPr/>
            </a:pPr>
            <a:r>
              <a:rPr lang="en-US" sz="2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Trinity</a:t>
            </a:r>
          </a:p>
          <a:p>
            <a:pPr marL="344488" indent="-344488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  <a:defRPr/>
            </a:pP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Masaccio</a:t>
            </a:r>
          </a:p>
          <a:p>
            <a:pPr marL="344488" indent="-344488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  <a:defRPr/>
            </a:pP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1427</a:t>
            </a:r>
          </a:p>
        </p:txBody>
      </p:sp>
      <p:sp>
        <p:nvSpPr>
          <p:cNvPr id="178193" name="Text Box 17"/>
          <p:cNvSpPr txBox="1">
            <a:spLocks noChangeArrowheads="1"/>
          </p:cNvSpPr>
          <p:nvPr/>
        </p:nvSpPr>
        <p:spPr bwMode="auto">
          <a:xfrm>
            <a:off x="6400800" y="4495800"/>
            <a:ext cx="2286000" cy="18557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None/>
              <a:defRPr/>
            </a:pPr>
            <a:r>
              <a:rPr lang="en-US" sz="23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you are, I once was; what I am, you will become.</a:t>
            </a:r>
          </a:p>
        </p:txBody>
      </p:sp>
      <p:sp>
        <p:nvSpPr>
          <p:cNvPr id="178194" name="Line 18"/>
          <p:cNvSpPr>
            <a:spLocks noChangeShapeType="1"/>
          </p:cNvSpPr>
          <p:nvPr/>
        </p:nvSpPr>
        <p:spPr bwMode="auto">
          <a:xfrm flipH="1">
            <a:off x="5410200" y="5410200"/>
            <a:ext cx="990600" cy="2286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78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8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8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/>
      <p:bldP spid="178181" grpId="0"/>
      <p:bldP spid="178182" grpId="0"/>
      <p:bldP spid="178183" grpId="0"/>
      <p:bldP spid="178184" grpId="0"/>
      <p:bldP spid="178185" grpId="0"/>
      <p:bldP spid="178186" grpId="0"/>
      <p:bldP spid="178187" grpId="0"/>
      <p:bldP spid="178188" grpId="0" animBg="1"/>
      <p:bldP spid="178189" grpId="0" animBg="1"/>
      <p:bldP spid="178190" grpId="0" animBg="1"/>
      <p:bldP spid="178191" grpId="0" animBg="1"/>
      <p:bldP spid="178192" grpId="0"/>
      <p:bldP spid="178193" grpId="0" animBg="1"/>
      <p:bldP spid="17819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00" name="Picture 8" descr="helisketch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2095500" y="4114800"/>
            <a:ext cx="3619500" cy="25050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85002" name="Picture 10" descr="tank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4495800" y="1524000"/>
            <a:ext cx="4114800" cy="24003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85004" name="Picture 12" descr="machinegu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988" y="923925"/>
            <a:ext cx="2767012" cy="2809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1981200" y="152400"/>
            <a:ext cx="70104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4600" b="1" dirty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Leonardo, the Inventor:</a:t>
            </a:r>
            <a:r>
              <a:rPr lang="en-US" sz="4400" b="1" dirty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                                </a:t>
            </a:r>
            <a:r>
              <a:rPr lang="en-US" sz="3200" b="1" dirty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Pages from his </a:t>
            </a:r>
            <a:r>
              <a:rPr lang="en-US" sz="3200" b="1" i="1" dirty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Notebook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 descr="daVinci-siege defenses-1480-82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228600" y="1066800"/>
            <a:ext cx="3970338" cy="4876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51911" name="Text Box 7"/>
          <p:cNvSpPr txBox="1">
            <a:spLocks noChangeArrowheads="1"/>
          </p:cNvSpPr>
          <p:nvPr/>
        </p:nvSpPr>
        <p:spPr bwMode="auto">
          <a:xfrm>
            <a:off x="304800" y="6096000"/>
            <a:ext cx="3886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study of siege defenses.</a:t>
            </a:r>
          </a:p>
        </p:txBody>
      </p:sp>
      <p:pic>
        <p:nvPicPr>
          <p:cNvPr id="38916" name="Picture 8" descr="daVinci-drawings of water-lifting devices-1480-82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4495800" y="1676400"/>
            <a:ext cx="4495800" cy="40020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51913" name="Text Box 9"/>
          <p:cNvSpPr txBox="1">
            <a:spLocks noChangeArrowheads="1"/>
          </p:cNvSpPr>
          <p:nvPr/>
        </p:nvSpPr>
        <p:spPr bwMode="auto">
          <a:xfrm>
            <a:off x="4800600" y="5867400"/>
            <a:ext cx="388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Studies of water-lifting devices.</a:t>
            </a:r>
          </a:p>
        </p:txBody>
      </p:sp>
      <p:sp>
        <p:nvSpPr>
          <p:cNvPr id="251914" name="Text Box 10"/>
          <p:cNvSpPr txBox="1">
            <a:spLocks noChangeArrowheads="1"/>
          </p:cNvSpPr>
          <p:nvPr/>
        </p:nvSpPr>
        <p:spPr bwMode="auto">
          <a:xfrm>
            <a:off x="228600" y="168275"/>
            <a:ext cx="89154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Leonardo, the Engineer:                                </a:t>
            </a:r>
            <a:r>
              <a:rPr lang="en-US" sz="3200" b="1" dirty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Pages from his </a:t>
            </a:r>
            <a:r>
              <a:rPr lang="en-US" sz="3200" b="1" i="1" dirty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Notebook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76200" y="304800"/>
            <a:ext cx="89916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2.</a:t>
            </a:r>
            <a:r>
              <a:rPr lang="en-US" sz="4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  Michelangelo Buonorrati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5257800" y="2133600"/>
            <a:ext cx="3282950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5138" indent="-465138">
              <a:buClr>
                <a:srgbClr val="CC3300"/>
              </a:buClr>
              <a:defRPr/>
            </a:pPr>
            <a:r>
              <a:rPr lang="en-US" sz="27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27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27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465138" indent="-465138">
              <a:buClr>
                <a:srgbClr val="CC3300"/>
              </a:buClr>
              <a:buFont typeface="PressWriter Symbols" pitchFamily="2" charset="2"/>
              <a:buChar char=""/>
              <a:defRPr/>
            </a:pPr>
            <a:r>
              <a:rPr lang="en-US" sz="27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He represented the body in three dimensions of sculpture.</a:t>
            </a:r>
          </a:p>
        </p:txBody>
      </p:sp>
      <p:pic>
        <p:nvPicPr>
          <p:cNvPr id="40964" name="Picture 5" descr="Raphael-School of Athens-1510-11-detailed left"/>
          <p:cNvPicPr>
            <a:picLocks noChangeAspect="1" noChangeArrowheads="1"/>
          </p:cNvPicPr>
          <p:nvPr/>
        </p:nvPicPr>
        <p:blipFill>
          <a:blip r:embed="rId2" cstate="print">
            <a:lum bright="-12000" contrast="6000"/>
          </a:blip>
          <a:srcRect l="67113" t="46980"/>
          <a:stretch>
            <a:fillRect/>
          </a:stretch>
        </p:blipFill>
        <p:spPr bwMode="auto">
          <a:xfrm>
            <a:off x="762000" y="1524000"/>
            <a:ext cx="4090988" cy="4648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Michelangelo-Sistine Chapel-Full View-3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3810000" y="228600"/>
            <a:ext cx="4821238" cy="6477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28358" name="Text Box 6"/>
          <p:cNvSpPr txBox="1">
            <a:spLocks noChangeArrowheads="1"/>
          </p:cNvSpPr>
          <p:nvPr/>
        </p:nvSpPr>
        <p:spPr bwMode="auto">
          <a:xfrm>
            <a:off x="152400" y="1187450"/>
            <a:ext cx="350520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Sistine Chapel</a:t>
            </a:r>
            <a:br>
              <a:rPr lang="en-US" sz="44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4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/>
            </a:r>
            <a:br>
              <a:rPr lang="en-US" sz="44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Michelangelo Buonarroti</a:t>
            </a:r>
            <a:b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/>
            </a:r>
            <a:b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1508 - 1512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990600" y="228600"/>
            <a:ext cx="73152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Sistine Chapel’s Ceiling</a:t>
            </a:r>
            <a:br>
              <a:rPr lang="en-US" sz="44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Michelangelo Buonarroti</a:t>
            </a:r>
            <a:b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1508 - 1512</a:t>
            </a:r>
          </a:p>
        </p:txBody>
      </p:sp>
      <p:pic>
        <p:nvPicPr>
          <p:cNvPr id="43011" name="Picture 4" descr="2ceil_ve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4152"/>
          <a:stretch>
            <a:fillRect/>
          </a:stretch>
        </p:blipFill>
        <p:spPr bwMode="auto">
          <a:xfrm>
            <a:off x="195263" y="2514600"/>
            <a:ext cx="8796337" cy="32210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914400" y="288925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Sistine Chapel </a:t>
            </a:r>
            <a:r>
              <a:rPr lang="en-US" sz="4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Details</a:t>
            </a: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0" y="2362200"/>
            <a:ext cx="1981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</a:t>
            </a:r>
            <a:b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Creation </a:t>
            </a:r>
            <a:b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of the Heavens</a:t>
            </a:r>
          </a:p>
        </p:txBody>
      </p:sp>
      <p:pic>
        <p:nvPicPr>
          <p:cNvPr id="44036" name="Picture 6" descr="The Creation of the Heavens (detail)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1981200" y="1281113"/>
            <a:ext cx="7010400" cy="50911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914400" y="152400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Sistine Chapel </a:t>
            </a:r>
            <a:r>
              <a:rPr lang="en-US" sz="4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Details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28600" y="4724400"/>
            <a:ext cx="3386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Creation of Man</a:t>
            </a:r>
          </a:p>
        </p:txBody>
      </p:sp>
      <p:pic>
        <p:nvPicPr>
          <p:cNvPr id="45060" name="Picture 7" descr="Michelangelo-Sistine Chapel-Creation of Ad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5867400" cy="3713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8" name="Picture 8" descr="Michelangelo-Sistine Chapel-Creation of Adam-closeup of God's Face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6477000" y="1219200"/>
            <a:ext cx="222885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9" name="Picture 9" descr="Michelangelo-Sistine Chapel-Creation of Adam-hands of God and Adam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 t="4562"/>
          <a:stretch>
            <a:fillRect/>
          </a:stretch>
        </p:blipFill>
        <p:spPr bwMode="auto">
          <a:xfrm>
            <a:off x="4419600" y="5141913"/>
            <a:ext cx="3810000" cy="1328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072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072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914400" y="152400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Sistine Chapel </a:t>
            </a:r>
            <a:r>
              <a:rPr lang="en-US" sz="4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Details</a:t>
            </a:r>
          </a:p>
        </p:txBody>
      </p:sp>
      <p:pic>
        <p:nvPicPr>
          <p:cNvPr id="29700" name="Picture 4" descr="5lastjud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5410200" y="2516188"/>
            <a:ext cx="3336925" cy="3732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1" name="Picture 5" descr="0lastjud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</a:blip>
          <a:srcRect/>
          <a:stretch>
            <a:fillRect/>
          </a:stretch>
        </p:blipFill>
        <p:spPr bwMode="auto">
          <a:xfrm>
            <a:off x="228600" y="1447800"/>
            <a:ext cx="4660900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5181600" y="1371600"/>
            <a:ext cx="3524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Last Judgment</a:t>
            </a: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H="1">
            <a:off x="3200400" y="3733800"/>
            <a:ext cx="2057400" cy="304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297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76200" y="1524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3.</a:t>
            </a:r>
            <a:r>
              <a:rPr lang="en-US" sz="4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  Raphael (1483-1520)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457200" y="5805488"/>
            <a:ext cx="38100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66738" indent="-566738" algn="ctr">
              <a:buClr>
                <a:srgbClr val="CC3300"/>
              </a:buClr>
              <a:buFont typeface="PressWriter Symbols" pitchFamily="2" charset="2"/>
              <a:buNone/>
              <a:tabLst>
                <a:tab pos="566738" algn="l"/>
              </a:tabLst>
              <a:defRPr/>
            </a:pPr>
            <a:r>
              <a:rPr lang="en-US" sz="23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Self-Portrait</a:t>
            </a:r>
            <a:r>
              <a:rPr lang="en-US" sz="2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1506</a:t>
            </a:r>
          </a:p>
        </p:txBody>
      </p:sp>
      <p:pic>
        <p:nvPicPr>
          <p:cNvPr id="48132" name="Picture 5" descr="Raphael-Self-Portrait-1506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762000" y="1325563"/>
            <a:ext cx="3273425" cy="4419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8133" name="Picture 6" descr="Raphael-Portrait of the Artist with a Friend-1518"/>
          <p:cNvPicPr>
            <a:picLocks noChangeAspect="1" noChangeArrowheads="1"/>
          </p:cNvPicPr>
          <p:nvPr/>
        </p:nvPicPr>
        <p:blipFill>
          <a:blip r:embed="rId3" cstate="print">
            <a:lum bright="12000" contrast="6000"/>
          </a:blip>
          <a:srcRect/>
          <a:stretch>
            <a:fillRect/>
          </a:stretch>
        </p:blipFill>
        <p:spPr bwMode="auto">
          <a:xfrm>
            <a:off x="4572000" y="1143000"/>
            <a:ext cx="3957638" cy="4724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4572000" y="5943600"/>
            <a:ext cx="40386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66738" indent="-566738" algn="ctr">
              <a:buClr>
                <a:srgbClr val="CC3300"/>
              </a:buClr>
              <a:buFont typeface="PressWriter Symbols" pitchFamily="2" charset="2"/>
              <a:buNone/>
              <a:tabLst>
                <a:tab pos="566738" algn="l"/>
              </a:tabLst>
              <a:defRPr/>
            </a:pPr>
            <a:r>
              <a:rPr lang="en-US" sz="23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Portrait of the Artist with a Friend</a:t>
            </a:r>
            <a:r>
              <a:rPr lang="en-US" sz="2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1518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610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44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Baldassare Castiglione</a:t>
            </a:r>
            <a:r>
              <a:rPr lang="en-US" sz="4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 by Raphael,</a:t>
            </a:r>
            <a:br>
              <a:rPr lang="en-US" sz="4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1514-1515</a:t>
            </a:r>
          </a:p>
        </p:txBody>
      </p:sp>
      <p:pic>
        <p:nvPicPr>
          <p:cNvPr id="49155" name="Picture 5" descr="Raphael: Baldassare Castiglione (detail)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685800" y="1066800"/>
            <a:ext cx="4200525" cy="548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5257800" y="2286000"/>
            <a:ext cx="3352800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06400" indent="-406400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  <a:defRPr/>
            </a:pPr>
            <a:r>
              <a:rPr lang="en-US" sz="27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Castiglione represented the humanist “gentleman” as a man of refinement and self-control.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"/>
          <p:cNvSpPr txBox="1">
            <a:spLocks noChangeArrowheads="1"/>
          </p:cNvSpPr>
          <p:nvPr/>
        </p:nvSpPr>
        <p:spPr bwMode="auto">
          <a:xfrm>
            <a:off x="76200" y="762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 </a:t>
            </a:r>
            <a:r>
              <a:rPr lang="en-US" sz="4400" b="1" dirty="0" smtClean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2. Emphasis </a:t>
            </a:r>
            <a:r>
              <a:rPr lang="en-US" sz="4400" b="1" dirty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on Individualism</a:t>
            </a:r>
          </a:p>
        </p:txBody>
      </p:sp>
      <p:pic>
        <p:nvPicPr>
          <p:cNvPr id="13315" name="Picture 3" descr="della Francesca-The Portraits of Battista Sforza &amp; Federico de Montefeltro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</a:blip>
          <a:srcRect l="476" t="2397" r="1428" b="1074"/>
          <a:stretch>
            <a:fillRect/>
          </a:stretch>
        </p:blipFill>
        <p:spPr bwMode="auto">
          <a:xfrm>
            <a:off x="1752600" y="2447925"/>
            <a:ext cx="5791200" cy="41052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609600" y="914400"/>
            <a:ext cx="8077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  <a:defRPr/>
            </a:pPr>
            <a:r>
              <a:rPr 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Batista Sforza &amp; Federico de Montefeltre:  The Duke &amp; Dutchess of Urbino</a:t>
            </a:r>
          </a:p>
          <a:p>
            <a:pPr marL="344488" indent="-344488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Piero della Francesca, 1465-1466.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2" descr="Raphael-Betrothal of the Virgin-15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81000"/>
            <a:ext cx="4419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0" name="Text Box 2"/>
          <p:cNvSpPr txBox="1">
            <a:spLocks noChangeArrowheads="1"/>
          </p:cNvSpPr>
          <p:nvPr/>
        </p:nvSpPr>
        <p:spPr bwMode="auto">
          <a:xfrm>
            <a:off x="6172200" y="563563"/>
            <a:ext cx="2819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FF9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Perspective!</a:t>
            </a:r>
          </a:p>
        </p:txBody>
      </p:sp>
      <p:sp>
        <p:nvSpPr>
          <p:cNvPr id="135172" name="Line 4"/>
          <p:cNvSpPr>
            <a:spLocks noChangeShapeType="1"/>
          </p:cNvSpPr>
          <p:nvPr/>
        </p:nvSpPr>
        <p:spPr bwMode="auto">
          <a:xfrm flipV="1">
            <a:off x="5410200" y="2743200"/>
            <a:ext cx="0" cy="152400"/>
          </a:xfrm>
          <a:prstGeom prst="line">
            <a:avLst/>
          </a:prstGeom>
          <a:noFill/>
          <a:ln w="38100">
            <a:solidFill>
              <a:srgbClr val="FFFF9B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5173" name="Line 5"/>
          <p:cNvSpPr>
            <a:spLocks noChangeShapeType="1"/>
          </p:cNvSpPr>
          <p:nvPr/>
        </p:nvSpPr>
        <p:spPr bwMode="auto">
          <a:xfrm flipV="1">
            <a:off x="3200400" y="2895600"/>
            <a:ext cx="2209800" cy="3657600"/>
          </a:xfrm>
          <a:prstGeom prst="line">
            <a:avLst/>
          </a:prstGeom>
          <a:noFill/>
          <a:ln w="28575">
            <a:solidFill>
              <a:srgbClr val="FFFF9B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5174" name="Line 6"/>
          <p:cNvSpPr>
            <a:spLocks noChangeShapeType="1"/>
          </p:cNvSpPr>
          <p:nvPr/>
        </p:nvSpPr>
        <p:spPr bwMode="auto">
          <a:xfrm>
            <a:off x="5410200" y="2895600"/>
            <a:ext cx="2133600" cy="3505200"/>
          </a:xfrm>
          <a:prstGeom prst="line">
            <a:avLst/>
          </a:prstGeom>
          <a:noFill/>
          <a:ln w="28575">
            <a:solidFill>
              <a:srgbClr val="FFFF9B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5175" name="Line 7"/>
          <p:cNvSpPr>
            <a:spLocks noChangeShapeType="1"/>
          </p:cNvSpPr>
          <p:nvPr/>
        </p:nvSpPr>
        <p:spPr bwMode="auto">
          <a:xfrm flipV="1">
            <a:off x="3276600" y="2895600"/>
            <a:ext cx="2133600" cy="1981200"/>
          </a:xfrm>
          <a:prstGeom prst="line">
            <a:avLst/>
          </a:prstGeom>
          <a:noFill/>
          <a:ln w="28575">
            <a:solidFill>
              <a:srgbClr val="FFFF9B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5176" name="Line 8"/>
          <p:cNvSpPr>
            <a:spLocks noChangeShapeType="1"/>
          </p:cNvSpPr>
          <p:nvPr/>
        </p:nvSpPr>
        <p:spPr bwMode="auto">
          <a:xfrm flipV="1">
            <a:off x="3352800" y="2895600"/>
            <a:ext cx="2057400" cy="838200"/>
          </a:xfrm>
          <a:prstGeom prst="line">
            <a:avLst/>
          </a:prstGeom>
          <a:noFill/>
          <a:ln w="28575">
            <a:solidFill>
              <a:srgbClr val="FFFF9B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5177" name="Line 9"/>
          <p:cNvSpPr>
            <a:spLocks noChangeShapeType="1"/>
          </p:cNvSpPr>
          <p:nvPr/>
        </p:nvSpPr>
        <p:spPr bwMode="auto">
          <a:xfrm>
            <a:off x="5410200" y="2895600"/>
            <a:ext cx="2057400" cy="1752600"/>
          </a:xfrm>
          <a:prstGeom prst="line">
            <a:avLst/>
          </a:prstGeom>
          <a:noFill/>
          <a:ln w="28575">
            <a:solidFill>
              <a:srgbClr val="FFFF9B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5178" name="Line 10"/>
          <p:cNvSpPr>
            <a:spLocks noChangeShapeType="1"/>
          </p:cNvSpPr>
          <p:nvPr/>
        </p:nvSpPr>
        <p:spPr bwMode="auto">
          <a:xfrm>
            <a:off x="5410200" y="2895600"/>
            <a:ext cx="2133600" cy="914400"/>
          </a:xfrm>
          <a:prstGeom prst="line">
            <a:avLst/>
          </a:prstGeom>
          <a:noFill/>
          <a:ln w="28575">
            <a:solidFill>
              <a:srgbClr val="FFFF9B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5179" name="Rectangle 11"/>
          <p:cNvSpPr>
            <a:spLocks noChangeArrowheads="1"/>
          </p:cNvSpPr>
          <p:nvPr/>
        </p:nvSpPr>
        <p:spPr bwMode="auto">
          <a:xfrm>
            <a:off x="152400" y="1477963"/>
            <a:ext cx="2819400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2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Betrothal </a:t>
            </a:r>
            <a:br>
              <a:rPr lang="en-US" sz="42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2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of the Virgin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Raphael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1504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/>
      <p:bldP spid="135172" grpId="0" animBg="1"/>
      <p:bldP spid="135173" grpId="0" animBg="1"/>
      <p:bldP spid="135174" grpId="0" animBg="1"/>
      <p:bldP spid="135175" grpId="0" animBg="1"/>
      <p:bldP spid="135176" grpId="0" animBg="1"/>
      <p:bldP spid="135177" grpId="0" animBg="1"/>
      <p:bldP spid="13517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152400" y="288925"/>
            <a:ext cx="899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School of Athens </a:t>
            </a:r>
            <a:r>
              <a:rPr lang="en-US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– Raphael, 1510 -11</a:t>
            </a:r>
          </a:p>
        </p:txBody>
      </p:sp>
      <p:sp>
        <p:nvSpPr>
          <p:cNvPr id="240647" name="Rectangle 7"/>
          <p:cNvSpPr>
            <a:spLocks noChangeArrowheads="1"/>
          </p:cNvSpPr>
          <p:nvPr/>
        </p:nvSpPr>
        <p:spPr bwMode="auto">
          <a:xfrm>
            <a:off x="685800" y="1447800"/>
            <a:ext cx="7924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6400" indent="-406400">
              <a:spcBef>
                <a:spcPct val="2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2800" b="1" dirty="0">
                <a:latin typeface="Comic Sans MS" pitchFamily="66" charset="0"/>
              </a:rPr>
              <a:t>One point perspective.</a:t>
            </a:r>
          </a:p>
          <a:p>
            <a:pPr marL="406400" indent="-406400">
              <a:spcBef>
                <a:spcPct val="2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2800" b="1" dirty="0">
                <a:latin typeface="Comic Sans MS" pitchFamily="66" charset="0"/>
              </a:rPr>
              <a:t>All of the important Greek philosophers and thinkers are included </a:t>
            </a:r>
            <a:r>
              <a:rPr lang="en-US" sz="2800" b="1" dirty="0">
                <a:latin typeface="Comic Sans MS" pitchFamily="66" charset="0"/>
                <a:sym typeface="Wingdings" pitchFamily="2" charset="2"/>
              </a:rPr>
              <a:t> all of the great personalities of the </a:t>
            </a:r>
            <a:r>
              <a:rPr lang="en-US" sz="2800" b="1" u="sng" dirty="0">
                <a:solidFill>
                  <a:srgbClr val="2C2C86"/>
                </a:solidFill>
                <a:latin typeface="Comic Sans MS" pitchFamily="66" charset="0"/>
                <a:sym typeface="Wingdings" pitchFamily="2" charset="2"/>
              </a:rPr>
              <a:t>Seven Liberal Arts</a:t>
            </a:r>
            <a:r>
              <a:rPr lang="en-US" sz="2800" b="1" dirty="0">
                <a:latin typeface="Comic Sans MS" pitchFamily="66" charset="0"/>
                <a:sym typeface="Wingdings" pitchFamily="2" charset="2"/>
              </a:rPr>
              <a:t>!</a:t>
            </a:r>
          </a:p>
          <a:p>
            <a:pPr marL="406400" indent="-406400">
              <a:spcBef>
                <a:spcPct val="2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2800" b="1" dirty="0">
                <a:latin typeface="Comic Sans MS" pitchFamily="66" charset="0"/>
                <a:sym typeface="Wingdings" pitchFamily="2" charset="2"/>
              </a:rPr>
              <a:t>A great variety of poses.</a:t>
            </a:r>
            <a:endParaRPr lang="en-US" sz="2800" b="1" dirty="0">
              <a:latin typeface="Comic Sans MS" pitchFamily="66" charset="0"/>
            </a:endParaRPr>
          </a:p>
          <a:p>
            <a:pPr marL="406400" indent="-406400">
              <a:spcBef>
                <a:spcPct val="2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2800" b="1" dirty="0">
                <a:latin typeface="Comic Sans MS" pitchFamily="66" charset="0"/>
              </a:rPr>
              <a:t>Located in the papal apartments library.</a:t>
            </a:r>
          </a:p>
          <a:p>
            <a:pPr marL="406400" indent="-406400">
              <a:spcBef>
                <a:spcPct val="2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2800" b="1" dirty="0">
                <a:latin typeface="Comic Sans MS" pitchFamily="66" charset="0"/>
              </a:rPr>
              <a:t>Raphael worked on this commission simultaneously as Michelangelo was doing the Sistine Chapel.</a:t>
            </a:r>
          </a:p>
          <a:p>
            <a:pPr marL="406400" indent="-406400">
              <a:spcBef>
                <a:spcPct val="2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2800" b="1" dirty="0">
                <a:latin typeface="Comic Sans MS" pitchFamily="66" charset="0"/>
              </a:rPr>
              <a:t>No Christian themes 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8" descr="Raphael-School of Athens-1510-11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762000" y="952500"/>
            <a:ext cx="7696200" cy="57340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9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School of Athens </a:t>
            </a:r>
            <a:r>
              <a:rPr lang="en-US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– Raphael, 1510 -11</a:t>
            </a:r>
          </a:p>
        </p:txBody>
      </p:sp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7239000" y="4038600"/>
            <a:ext cx="1066800" cy="533400"/>
          </a:xfrm>
          <a:prstGeom prst="downArrowCallout">
            <a:avLst>
              <a:gd name="adj1" fmla="val 50000"/>
              <a:gd name="adj2" fmla="val 50000"/>
              <a:gd name="adj3" fmla="val 16667"/>
              <a:gd name="adj4" fmla="val 66667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mic Sans MS" pitchFamily="66" charset="0"/>
              </a:rPr>
              <a:t>Raphael</a:t>
            </a:r>
          </a:p>
        </p:txBody>
      </p:sp>
      <p:sp>
        <p:nvSpPr>
          <p:cNvPr id="33805" name="AutoShape 13"/>
          <p:cNvSpPr>
            <a:spLocks noChangeArrowheads="1"/>
          </p:cNvSpPr>
          <p:nvPr/>
        </p:nvSpPr>
        <p:spPr bwMode="auto">
          <a:xfrm>
            <a:off x="3886200" y="3505200"/>
            <a:ext cx="1066800" cy="533400"/>
          </a:xfrm>
          <a:prstGeom prst="downArrowCallout">
            <a:avLst>
              <a:gd name="adj1" fmla="val 50000"/>
              <a:gd name="adj2" fmla="val 50000"/>
              <a:gd name="adj3" fmla="val 16667"/>
              <a:gd name="adj4" fmla="val 66667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>
                <a:latin typeface="Comic Sans MS" pitchFamily="66" charset="0"/>
              </a:rPr>
              <a:t>Da Vinci</a:t>
            </a:r>
          </a:p>
        </p:txBody>
      </p:sp>
      <p:sp>
        <p:nvSpPr>
          <p:cNvPr id="33806" name="AutoShape 14"/>
          <p:cNvSpPr>
            <a:spLocks noChangeArrowheads="1"/>
          </p:cNvSpPr>
          <p:nvPr/>
        </p:nvSpPr>
        <p:spPr bwMode="auto">
          <a:xfrm>
            <a:off x="3429000" y="4572000"/>
            <a:ext cx="1295400" cy="533400"/>
          </a:xfrm>
          <a:prstGeom prst="downArrowCallout">
            <a:avLst>
              <a:gd name="adj1" fmla="val 60714"/>
              <a:gd name="adj2" fmla="val 60714"/>
              <a:gd name="adj3" fmla="val 16667"/>
              <a:gd name="adj4" fmla="val 66667"/>
            </a:avLst>
          </a:prstGeom>
          <a:noFill/>
          <a:ln w="9525">
            <a:solidFill>
              <a:srgbClr val="FFFF9B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FFFF9B"/>
                </a:solidFill>
                <a:latin typeface="Comic Sans MS" pitchFamily="66" charset="0"/>
              </a:rPr>
              <a:t>Michelangelo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4" grpId="0" animBg="1"/>
      <p:bldP spid="33805" grpId="0" animBg="1"/>
      <p:bldP spid="3380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Raphael-School of Athens-1510-11-details on Plato &amp; Aristo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938" y="1066800"/>
            <a:ext cx="4427537" cy="556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894513" y="3054350"/>
            <a:ext cx="20208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Aristotle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  <a:b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looks to this</a:t>
            </a:r>
            <a:b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earth [the</a:t>
            </a:r>
            <a:b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here and</a:t>
            </a:r>
            <a:b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now].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38138" y="2368550"/>
            <a:ext cx="20097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Plato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  <a:b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looks to the</a:t>
            </a:r>
            <a:b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heavens [or </a:t>
            </a:r>
            <a:b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IDEAL</a:t>
            </a:r>
            <a:b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realm].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 flipV="1">
            <a:off x="5087938" y="2743200"/>
            <a:ext cx="1981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1811338" y="1752600"/>
            <a:ext cx="838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52400" y="228600"/>
            <a:ext cx="899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School of Athens </a:t>
            </a:r>
            <a:r>
              <a:rPr lang="en-US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– Raphael, details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  <p:bldP spid="16391" grpId="0" animBg="1"/>
      <p:bldP spid="1639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5" descr="Raphael-School of Athens-Euclid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1981200" y="152400"/>
            <a:ext cx="5572125" cy="6553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5851" name="AutoShape 11"/>
          <p:cNvSpPr>
            <a:spLocks noChangeArrowheads="1"/>
          </p:cNvSpPr>
          <p:nvPr/>
        </p:nvSpPr>
        <p:spPr bwMode="auto">
          <a:xfrm>
            <a:off x="6019800" y="609600"/>
            <a:ext cx="1371600" cy="533400"/>
          </a:xfrm>
          <a:prstGeom prst="downArrowCallout">
            <a:avLst>
              <a:gd name="adj1" fmla="val 64286"/>
              <a:gd name="adj2" fmla="val 64286"/>
              <a:gd name="adj3" fmla="val 16667"/>
              <a:gd name="adj4" fmla="val 66667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mic Sans MS" pitchFamily="66" charset="0"/>
              </a:rPr>
              <a:t>Zoroaster</a:t>
            </a:r>
          </a:p>
        </p:txBody>
      </p:sp>
      <p:sp>
        <p:nvSpPr>
          <p:cNvPr id="35853" name="AutoShape 13"/>
          <p:cNvSpPr>
            <a:spLocks noChangeArrowheads="1"/>
          </p:cNvSpPr>
          <p:nvPr/>
        </p:nvSpPr>
        <p:spPr bwMode="auto">
          <a:xfrm>
            <a:off x="6172200" y="2667000"/>
            <a:ext cx="1295400" cy="609600"/>
          </a:xfrm>
          <a:prstGeom prst="upArrowCallout">
            <a:avLst>
              <a:gd name="adj1" fmla="val 53125"/>
              <a:gd name="adj2" fmla="val 53125"/>
              <a:gd name="adj3" fmla="val 16667"/>
              <a:gd name="adj4" fmla="val 66667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mic Sans MS" pitchFamily="66" charset="0"/>
              </a:rPr>
              <a:t>Ptolemy</a:t>
            </a:r>
          </a:p>
        </p:txBody>
      </p:sp>
      <p:sp>
        <p:nvSpPr>
          <p:cNvPr id="35856" name="AutoShape 16"/>
          <p:cNvSpPr>
            <a:spLocks noChangeArrowheads="1"/>
          </p:cNvSpPr>
          <p:nvPr/>
        </p:nvSpPr>
        <p:spPr bwMode="auto">
          <a:xfrm>
            <a:off x="5257800" y="4724400"/>
            <a:ext cx="1295400" cy="609600"/>
          </a:xfrm>
          <a:prstGeom prst="upArrowCallout">
            <a:avLst>
              <a:gd name="adj1" fmla="val 53125"/>
              <a:gd name="adj2" fmla="val 53125"/>
              <a:gd name="adj3" fmla="val 16667"/>
              <a:gd name="adj4" fmla="val 66667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mic Sans MS" pitchFamily="66" charset="0"/>
              </a:rPr>
              <a:t>Euclid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1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 animBg="1"/>
      <p:bldP spid="35853" grpId="0" animBg="1"/>
      <p:bldP spid="358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-228600" y="228600"/>
            <a:ext cx="9601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3. Light </a:t>
            </a:r>
            <a:r>
              <a:rPr lang="en-US" sz="4400" b="1" dirty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&amp; Shadowing/Softening Edges</a:t>
            </a:r>
          </a:p>
        </p:txBody>
      </p:sp>
      <p:pic>
        <p:nvPicPr>
          <p:cNvPr id="14339" name="Picture 3" descr="13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 r="2000"/>
          <a:stretch>
            <a:fillRect/>
          </a:stretch>
        </p:blipFill>
        <p:spPr bwMode="auto">
          <a:xfrm>
            <a:off x="2174875" y="1066800"/>
            <a:ext cx="52419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76200" y="3106738"/>
            <a:ext cx="20208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i="1" dirty="0">
                <a:solidFill>
                  <a:srgbClr val="2C2C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Chiaroscuro</a:t>
            </a:r>
          </a:p>
        </p:txBody>
      </p:sp>
      <p:sp>
        <p:nvSpPr>
          <p:cNvPr id="182277" name="Rectangle 5"/>
          <p:cNvSpPr>
            <a:spLocks noChangeArrowheads="1"/>
          </p:cNvSpPr>
          <p:nvPr/>
        </p:nvSpPr>
        <p:spPr bwMode="auto">
          <a:xfrm>
            <a:off x="7391400" y="1763713"/>
            <a:ext cx="15224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b="1" i="1" dirty="0">
                <a:solidFill>
                  <a:srgbClr val="2C2C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Sfumato</a:t>
            </a:r>
          </a:p>
        </p:txBody>
      </p:sp>
      <p:sp>
        <p:nvSpPr>
          <p:cNvPr id="182278" name="Line 6"/>
          <p:cNvSpPr>
            <a:spLocks noChangeShapeType="1"/>
          </p:cNvSpPr>
          <p:nvPr/>
        </p:nvSpPr>
        <p:spPr bwMode="auto">
          <a:xfrm flipV="1">
            <a:off x="2082800" y="2590800"/>
            <a:ext cx="1524000" cy="8382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2279" name="Line 7"/>
          <p:cNvSpPr>
            <a:spLocks noChangeShapeType="1"/>
          </p:cNvSpPr>
          <p:nvPr/>
        </p:nvSpPr>
        <p:spPr bwMode="auto">
          <a:xfrm>
            <a:off x="2082800" y="3429000"/>
            <a:ext cx="1676400" cy="1447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2280" name="Line 8"/>
          <p:cNvSpPr>
            <a:spLocks noChangeShapeType="1"/>
          </p:cNvSpPr>
          <p:nvPr/>
        </p:nvSpPr>
        <p:spPr bwMode="auto">
          <a:xfrm flipH="1">
            <a:off x="6400800" y="2209800"/>
            <a:ext cx="1295400" cy="2286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2281" name="Line 9"/>
          <p:cNvSpPr>
            <a:spLocks noChangeShapeType="1"/>
          </p:cNvSpPr>
          <p:nvPr/>
        </p:nvSpPr>
        <p:spPr bwMode="auto">
          <a:xfrm flipH="1">
            <a:off x="5943600" y="2209800"/>
            <a:ext cx="1752600" cy="26670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7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/>
      <p:bldP spid="182277" grpId="0"/>
      <p:bldP spid="182278" grpId="0" animBg="1"/>
      <p:bldP spid="182279" grpId="0" animBg="1"/>
      <p:bldP spid="182280" grpId="0" animBg="1"/>
      <p:bldP spid="1822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4200"/>
            <a:ext cx="8229600" cy="792163"/>
          </a:xfrm>
        </p:spPr>
        <p:txBody>
          <a:bodyPr/>
          <a:lstStyle/>
          <a:p>
            <a:r>
              <a:rPr lang="en-US" sz="8800" dirty="0" smtClean="0"/>
              <a:t>Famous Renaissance Artist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81000" y="196850"/>
            <a:ext cx="845820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1.</a:t>
            </a:r>
            <a:r>
              <a:rPr lang="en-US" sz="46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 </a:t>
            </a:r>
            <a:r>
              <a:rPr lang="en-US" sz="46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Leonardo </a:t>
            </a:r>
            <a:r>
              <a:rPr lang="en-US" sz="4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 </a:t>
            </a:r>
            <a:r>
              <a:rPr lang="en-US" sz="4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da Vinci</a:t>
            </a:r>
            <a:r>
              <a:rPr lang="en-US" sz="4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, </a:t>
            </a:r>
            <a:r>
              <a:rPr lang="en-US" sz="4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/>
              </a:rPr>
              <a:t>1452 - 1519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 </a:t>
            </a:r>
            <a:endParaRPr lang="en-US" sz="46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Chancery" pitchFamily="2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181600" y="1524000"/>
            <a:ext cx="32766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5938" indent="-515938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3200" b="1" dirty="0">
                <a:solidFill>
                  <a:schemeClr val="tx2"/>
                </a:solidFill>
                <a:latin typeface="Comic Sans MS" pitchFamily="66" charset="0"/>
              </a:rPr>
              <a:t>Artist</a:t>
            </a:r>
          </a:p>
          <a:p>
            <a:pPr marL="515938" indent="-515938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3200" b="1" dirty="0">
                <a:solidFill>
                  <a:schemeClr val="tx2"/>
                </a:solidFill>
                <a:latin typeface="Comic Sans MS" pitchFamily="66" charset="0"/>
              </a:rPr>
              <a:t>Sculptor</a:t>
            </a:r>
          </a:p>
          <a:p>
            <a:pPr marL="515938" indent="-515938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3200" b="1" dirty="0">
                <a:solidFill>
                  <a:schemeClr val="tx2"/>
                </a:solidFill>
                <a:latin typeface="Comic Sans MS" pitchFamily="66" charset="0"/>
              </a:rPr>
              <a:t>Architect</a:t>
            </a:r>
          </a:p>
          <a:p>
            <a:pPr marL="515938" indent="-515938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3200" b="1" dirty="0">
                <a:solidFill>
                  <a:schemeClr val="tx2"/>
                </a:solidFill>
                <a:latin typeface="Comic Sans MS" pitchFamily="66" charset="0"/>
              </a:rPr>
              <a:t>Scientist</a:t>
            </a:r>
          </a:p>
          <a:p>
            <a:pPr marL="515938" indent="-515938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3200" b="1" dirty="0">
                <a:solidFill>
                  <a:schemeClr val="tx2"/>
                </a:solidFill>
                <a:latin typeface="Comic Sans MS" pitchFamily="66" charset="0"/>
              </a:rPr>
              <a:t>Engineer</a:t>
            </a:r>
            <a:endParaRPr lang="en-US" sz="3200" b="1" dirty="0">
              <a:latin typeface="Comic Sans MS" pitchFamily="66" charset="0"/>
            </a:endParaRPr>
          </a:p>
          <a:p>
            <a:pPr marL="515938" indent="-515938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3200" b="1" dirty="0">
                <a:latin typeface="Comic Sans MS" pitchFamily="66" charset="0"/>
              </a:rPr>
              <a:t>Inventor</a:t>
            </a:r>
          </a:p>
        </p:txBody>
      </p:sp>
      <p:pic>
        <p:nvPicPr>
          <p:cNvPr id="20485" name="Picture 8" descr="Da Vinci-Self-Portrait-1512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1039813" y="1524000"/>
            <a:ext cx="2933700" cy="4572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3000" y="61722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lackChancery"/>
              </a:rPr>
              <a:t>Self-Portrait</a:t>
            </a:r>
            <a:endParaRPr lang="en-US" sz="2800" dirty="0">
              <a:latin typeface="BlackChance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5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ext Box 2"/>
          <p:cNvSpPr txBox="1">
            <a:spLocks noChangeArrowheads="1"/>
          </p:cNvSpPr>
          <p:nvPr/>
        </p:nvSpPr>
        <p:spPr bwMode="auto">
          <a:xfrm>
            <a:off x="228600" y="168275"/>
            <a:ext cx="89154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Leonardo, the Artist:</a:t>
            </a:r>
            <a:br>
              <a:rPr lang="en-US" sz="4800" b="1" dirty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3400" b="1" dirty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From </a:t>
            </a:r>
            <a:r>
              <a:rPr lang="en-US" sz="3400" b="1" dirty="0" smtClean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his Notebooks</a:t>
            </a:r>
            <a:r>
              <a:rPr lang="en-US" sz="3400" b="1" i="1" dirty="0" smtClean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 </a:t>
            </a:r>
            <a:r>
              <a:rPr lang="en-US" sz="3400" b="1" i="1" dirty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of over </a:t>
            </a:r>
            <a:r>
              <a:rPr lang="en-US" sz="3400" b="1" dirty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5000 pages (1508-1519)</a:t>
            </a:r>
            <a:endParaRPr lang="en-US" sz="3400" b="1" i="1" dirty="0">
              <a:solidFill>
                <a:srgbClr val="BA2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Chancery" pitchFamily="2" charset="0"/>
            </a:endParaRPr>
          </a:p>
        </p:txBody>
      </p:sp>
      <p:pic>
        <p:nvPicPr>
          <p:cNvPr id="21507" name="Picture 4" descr="Da Vinci-study of grotesque heads-1490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450850" y="2171700"/>
            <a:ext cx="3816350" cy="46863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1508" name="Picture 6" descr="Da Vinci-Rearing Horse-1483-98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r="13574"/>
          <a:stretch>
            <a:fillRect/>
          </a:stretch>
        </p:blipFill>
        <p:spPr bwMode="auto">
          <a:xfrm>
            <a:off x="4873625" y="2133600"/>
            <a:ext cx="3965575" cy="47132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914400" y="136525"/>
            <a:ext cx="73152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Mona Lisa</a:t>
            </a:r>
            <a:r>
              <a:rPr lang="en-US" sz="45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 – da Vinci, 1503-4</a:t>
            </a:r>
          </a:p>
        </p:txBody>
      </p:sp>
      <p:pic>
        <p:nvPicPr>
          <p:cNvPr id="22531" name="Picture 3" descr="Da Vinci-Mona Lisa-1503-04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</a:blip>
          <a:srcRect/>
          <a:stretch>
            <a:fillRect/>
          </a:stretch>
        </p:blipFill>
        <p:spPr bwMode="auto">
          <a:xfrm>
            <a:off x="4772025" y="990600"/>
            <a:ext cx="3838575" cy="556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2" name="Picture 6" descr="JigSaw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990600"/>
            <a:ext cx="36798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WordArt 7"/>
          <p:cNvSpPr>
            <a:spLocks noChangeArrowheads="1" noChangeShapeType="1" noTextEdit="1"/>
          </p:cNvSpPr>
          <p:nvPr/>
        </p:nvSpPr>
        <p:spPr bwMode="auto">
          <a:xfrm>
            <a:off x="1876425" y="2971800"/>
            <a:ext cx="1057275" cy="1127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kern="10" dirty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9B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22534" name="AutoShape 8"/>
          <p:cNvSpPr>
            <a:spLocks noChangeArrowheads="1"/>
          </p:cNvSpPr>
          <p:nvPr/>
        </p:nvSpPr>
        <p:spPr bwMode="auto">
          <a:xfrm>
            <a:off x="4648200" y="1447800"/>
            <a:ext cx="3933825" cy="4343400"/>
          </a:xfrm>
          <a:prstGeom prst="triangle">
            <a:avLst>
              <a:gd name="adj" fmla="val 49556"/>
            </a:avLst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Da Vinci-Mona Lisa-1503-04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</a:blip>
          <a:srcRect/>
          <a:stretch>
            <a:fillRect/>
          </a:stretch>
        </p:blipFill>
        <p:spPr bwMode="auto">
          <a:xfrm>
            <a:off x="457200" y="685800"/>
            <a:ext cx="3838575" cy="556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7894" name="Picture 6" descr="PastaMona2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1985" r="2730" b="1389"/>
          <a:stretch>
            <a:fillRect/>
          </a:stretch>
        </p:blipFill>
        <p:spPr bwMode="auto">
          <a:xfrm>
            <a:off x="4800600" y="609600"/>
            <a:ext cx="3657600" cy="5410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5257800" y="6019800"/>
            <a:ext cx="2749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PressWriter Symbols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Macaroni Mona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381000" y="1524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PressWriter Symbols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Parody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The Best Form of Flattery?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BlackChancery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5001</TotalTime>
  <Words>413</Words>
  <Application>Microsoft Office PowerPoint</Application>
  <PresentationFormat>On-screen Show (4:3)</PresentationFormat>
  <Paragraphs>97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Schwarzwald</vt:lpstr>
      <vt:lpstr>BlackChancery</vt:lpstr>
      <vt:lpstr>Comic Sans MS</vt:lpstr>
      <vt:lpstr>PressWriter Symbols</vt:lpstr>
      <vt:lpstr>Impact</vt:lpstr>
      <vt:lpstr>Wingdings</vt:lpstr>
      <vt:lpstr>GriffinOne</vt:lpstr>
      <vt:lpstr>FSC Symbol</vt:lpstr>
      <vt:lpstr>1_Default Design</vt:lpstr>
      <vt:lpstr>Clip</vt:lpstr>
      <vt:lpstr>Slide 1</vt:lpstr>
      <vt:lpstr>Slide 2</vt:lpstr>
      <vt:lpstr>Slide 3</vt:lpstr>
      <vt:lpstr>Slide 4</vt:lpstr>
      <vt:lpstr>Famous Renaissance Artist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Horace Greeley HS    Chappaqua, 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Italian Renaissance Art</dc:title>
  <dc:creator>Ms. Susan M. Pojer</dc:creator>
  <cp:lastModifiedBy>Wake County Public Schools</cp:lastModifiedBy>
  <cp:revision>363</cp:revision>
  <dcterms:created xsi:type="dcterms:W3CDTF">2010-09-30T00:20:09Z</dcterms:created>
  <dcterms:modified xsi:type="dcterms:W3CDTF">2011-10-03T17:56:17Z</dcterms:modified>
</cp:coreProperties>
</file>