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67" r:id="rId5"/>
    <p:sldId id="258" r:id="rId6"/>
    <p:sldId id="259" r:id="rId7"/>
    <p:sldId id="261" r:id="rId8"/>
    <p:sldId id="262" r:id="rId9"/>
    <p:sldId id="263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BBA20E-9546-4266-BF3C-EAF82A0376F1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240CAF-B629-44C9-8833-7BBFB539B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Look at the picture to the right: (use pages 573-574 to answer following questions)</a:t>
            </a:r>
          </a:p>
          <a:p>
            <a:pPr lvl="1"/>
            <a:r>
              <a:rPr lang="en-US" dirty="0" smtClean="0"/>
              <a:t>What do you see?</a:t>
            </a:r>
          </a:p>
          <a:p>
            <a:pPr lvl="1"/>
            <a:r>
              <a:rPr lang="en-US" dirty="0" smtClean="0"/>
              <a:t>What does each person symbolize?</a:t>
            </a:r>
          </a:p>
          <a:p>
            <a:pPr lvl="1"/>
            <a:r>
              <a:rPr lang="en-US" dirty="0" smtClean="0"/>
              <a:t>Why are they sitting on that poor man?</a:t>
            </a:r>
          </a:p>
          <a:p>
            <a:pPr lvl="1"/>
            <a:r>
              <a:rPr lang="en-US" smtClean="0"/>
              <a:t>What is the cartoon </a:t>
            </a:r>
            <a:r>
              <a:rPr lang="en-US" dirty="0" smtClean="0"/>
              <a:t>telling us </a:t>
            </a:r>
            <a:r>
              <a:rPr lang="en-US" smtClean="0"/>
              <a:t>or portraying?</a:t>
            </a:r>
            <a:endParaRPr lang="en-US" dirty="0" smtClean="0"/>
          </a:p>
          <a:p>
            <a:pPr lvl="1"/>
            <a:r>
              <a:rPr lang="en-US" dirty="0" smtClean="0"/>
              <a:t>What comparisons can you make with this cartoon to the one in book on page 574?</a:t>
            </a:r>
          </a:p>
          <a:p>
            <a:pPr lvl="1"/>
            <a:endParaRPr lang="en-US" dirty="0"/>
          </a:p>
        </p:txBody>
      </p:sp>
      <p:pic>
        <p:nvPicPr>
          <p:cNvPr id="6" name="Content Placeholder 5" descr="3_estates_carto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8050" y="1780381"/>
            <a:ext cx="3898900" cy="4610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and Extreme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800600" cy="46238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Radicals Execute the King</a:t>
            </a:r>
          </a:p>
          <a:p>
            <a:pPr lvl="1"/>
            <a:r>
              <a:rPr lang="en-US" dirty="0" smtClean="0"/>
              <a:t>In summer of 1792, the French people imprisoned </a:t>
            </a:r>
            <a:r>
              <a:rPr lang="en-US" dirty="0" smtClean="0">
                <a:solidFill>
                  <a:srgbClr val="FF0000"/>
                </a:solidFill>
              </a:rPr>
              <a:t>Louis and Marie Antoinette</a:t>
            </a:r>
            <a:r>
              <a:rPr lang="en-US" dirty="0" smtClean="0"/>
              <a:t> and their children</a:t>
            </a:r>
          </a:p>
          <a:p>
            <a:pPr lvl="1"/>
            <a:r>
              <a:rPr lang="en-US" dirty="0" smtClean="0"/>
              <a:t>The most radical club was the </a:t>
            </a:r>
            <a:r>
              <a:rPr lang="en-US" dirty="0" smtClean="0">
                <a:solidFill>
                  <a:srgbClr val="FF0000"/>
                </a:solidFill>
              </a:rPr>
              <a:t>Jacobin </a:t>
            </a:r>
            <a:r>
              <a:rPr lang="en-US" dirty="0" smtClean="0"/>
              <a:t>Club</a:t>
            </a:r>
          </a:p>
          <a:p>
            <a:pPr lvl="2"/>
            <a:r>
              <a:rPr lang="en-US" dirty="0" smtClean="0"/>
              <a:t>Wanted to remove the </a:t>
            </a:r>
            <a:r>
              <a:rPr lang="en-US" dirty="0" smtClean="0">
                <a:solidFill>
                  <a:srgbClr val="FF0000"/>
                </a:solidFill>
              </a:rPr>
              <a:t>king</a:t>
            </a:r>
            <a:r>
              <a:rPr lang="en-US" dirty="0" smtClean="0"/>
              <a:t> and establish a </a:t>
            </a:r>
            <a:r>
              <a:rPr lang="en-US" dirty="0" smtClean="0">
                <a:solidFill>
                  <a:srgbClr val="FF0000"/>
                </a:solidFill>
              </a:rPr>
              <a:t>republic</a:t>
            </a:r>
          </a:p>
          <a:p>
            <a:pPr lvl="2"/>
            <a:r>
              <a:rPr lang="en-US" dirty="0" smtClean="0"/>
              <a:t>Jean Paul Marat, one of the leaders  hoped to rid France of </a:t>
            </a:r>
            <a:r>
              <a:rPr lang="en-US" dirty="0" smtClean="0">
                <a:solidFill>
                  <a:srgbClr val="FF0000"/>
                </a:solidFill>
              </a:rPr>
              <a:t>the enemies of the Revolution</a:t>
            </a:r>
          </a:p>
          <a:p>
            <a:pPr lvl="2"/>
            <a:r>
              <a:rPr lang="en-US" dirty="0" smtClean="0"/>
              <a:t>Jacobins tried </a:t>
            </a:r>
            <a:r>
              <a:rPr lang="en-US" dirty="0" smtClean="0">
                <a:solidFill>
                  <a:srgbClr val="FF0000"/>
                </a:solidFill>
              </a:rPr>
              <a:t>Louis</a:t>
            </a:r>
            <a:r>
              <a:rPr lang="en-US" dirty="0" smtClean="0"/>
              <a:t> for treason and found him guilty and executed him to </a:t>
            </a:r>
            <a:r>
              <a:rPr lang="en-US" dirty="0" smtClean="0">
                <a:solidFill>
                  <a:srgbClr val="FF0000"/>
                </a:solidFill>
              </a:rPr>
              <a:t>death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Guillotine</a:t>
            </a:r>
          </a:p>
          <a:p>
            <a:pPr lvl="1"/>
            <a:r>
              <a:rPr lang="en-US" dirty="0" smtClean="0"/>
              <a:t>Thousands of French were beheaded by this machine</a:t>
            </a:r>
            <a:endParaRPr lang="en-US" dirty="0"/>
          </a:p>
        </p:txBody>
      </p:sp>
      <p:pic>
        <p:nvPicPr>
          <p:cNvPr id="5" name="Content Placeholder 4" descr="guilloti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3050" y="2651919"/>
            <a:ext cx="3638550" cy="2867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Reign of Terror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Robespierre Assumes Control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Maximilien Robespierre </a:t>
            </a:r>
            <a:r>
              <a:rPr lang="en-US" dirty="0" smtClean="0"/>
              <a:t>gained control of Paris and France </a:t>
            </a:r>
          </a:p>
          <a:p>
            <a:pPr lvl="2"/>
            <a:r>
              <a:rPr lang="en-US" dirty="0" smtClean="0"/>
              <a:t>He and his followers established </a:t>
            </a:r>
            <a:r>
              <a:rPr lang="en-US" dirty="0" smtClean="0">
                <a:solidFill>
                  <a:srgbClr val="FF0000"/>
                </a:solidFill>
              </a:rPr>
              <a:t>“Republic of virtue” </a:t>
            </a:r>
            <a:r>
              <a:rPr lang="en-US" dirty="0" smtClean="0"/>
              <a:t>and wipe out all traces of French </a:t>
            </a:r>
            <a:r>
              <a:rPr lang="en-US" dirty="0" smtClean="0">
                <a:solidFill>
                  <a:srgbClr val="FF0000"/>
                </a:solidFill>
              </a:rPr>
              <a:t>monarchy and nobility</a:t>
            </a:r>
          </a:p>
          <a:p>
            <a:pPr lvl="2"/>
            <a:r>
              <a:rPr lang="en-US" dirty="0" smtClean="0"/>
              <a:t>Created the Committee of </a:t>
            </a:r>
            <a:r>
              <a:rPr lang="en-US" dirty="0" smtClean="0">
                <a:solidFill>
                  <a:srgbClr val="FF0000"/>
                </a:solidFill>
              </a:rPr>
              <a:t>Public Safety </a:t>
            </a:r>
            <a:r>
              <a:rPr lang="en-US" dirty="0" smtClean="0"/>
              <a:t>to find enemies of the </a:t>
            </a:r>
            <a:r>
              <a:rPr lang="en-US" dirty="0" smtClean="0">
                <a:solidFill>
                  <a:srgbClr val="FF0000"/>
                </a:solidFill>
              </a:rPr>
              <a:t>republic</a:t>
            </a:r>
          </a:p>
          <a:p>
            <a:pPr lvl="3"/>
            <a:r>
              <a:rPr lang="en-US" dirty="0" smtClean="0"/>
              <a:t>Ruled a s a dictator through the </a:t>
            </a:r>
            <a:r>
              <a:rPr lang="en-US" dirty="0" smtClean="0">
                <a:solidFill>
                  <a:srgbClr val="FF0000"/>
                </a:solidFill>
              </a:rPr>
              <a:t>Reign of Terror </a:t>
            </a:r>
            <a:r>
              <a:rPr lang="en-US" dirty="0" smtClean="0"/>
              <a:t>(July 1793-1794)</a:t>
            </a:r>
          </a:p>
          <a:p>
            <a:pPr lvl="3"/>
            <a:r>
              <a:rPr lang="en-US" dirty="0" smtClean="0"/>
              <a:t>As many as</a:t>
            </a:r>
            <a:r>
              <a:rPr lang="en-US" dirty="0" smtClean="0">
                <a:solidFill>
                  <a:srgbClr val="FF0000"/>
                </a:solidFill>
              </a:rPr>
              <a:t> 3,000 </a:t>
            </a:r>
            <a:r>
              <a:rPr lang="en-US" dirty="0" smtClean="0"/>
              <a:t>killed in Paris and </a:t>
            </a:r>
            <a:r>
              <a:rPr lang="en-US" dirty="0" smtClean="0">
                <a:solidFill>
                  <a:srgbClr val="FF0000"/>
                </a:solidFill>
              </a:rPr>
              <a:t>40,000</a:t>
            </a:r>
            <a:r>
              <a:rPr lang="en-US" dirty="0" smtClean="0"/>
              <a:t> in France during Reign of Terror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Members of the National Convention knew they were not safe from Robespierre so they turned on him and executed him</a:t>
            </a:r>
          </a:p>
          <a:p>
            <a:pPr lvl="1"/>
            <a:r>
              <a:rPr lang="en-US" dirty="0" smtClean="0"/>
              <a:t>Ending the Reign of Terror on </a:t>
            </a:r>
            <a:r>
              <a:rPr lang="en-US" dirty="0" smtClean="0">
                <a:solidFill>
                  <a:srgbClr val="FF0000"/>
                </a:solidFill>
              </a:rPr>
              <a:t>July 28, 1794</a:t>
            </a:r>
          </a:p>
          <a:p>
            <a:r>
              <a:rPr lang="en-US" dirty="0" smtClean="0"/>
              <a:t>They created a new type of </a:t>
            </a:r>
            <a:r>
              <a:rPr lang="en-US" dirty="0" smtClean="0">
                <a:solidFill>
                  <a:srgbClr val="FF0000"/>
                </a:solidFill>
              </a:rPr>
              <a:t>government and constitution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Power in the hands of the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upper-middle class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Legislative and executive body known as the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Directory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Directory looked to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Napoleon</a:t>
            </a:r>
            <a:r>
              <a:rPr lang="en-US" dirty="0" smtClean="0">
                <a:sym typeface="Wingdings" pitchFamily="2" charset="2"/>
              </a:rPr>
              <a:t> Bonaparte to command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France’s armies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French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73936"/>
            <a:ext cx="4419600" cy="49316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was great unrest in France</a:t>
            </a:r>
          </a:p>
          <a:p>
            <a:pPr lvl="1"/>
            <a:r>
              <a:rPr lang="en-US" dirty="0" smtClean="0"/>
              <a:t>Caused by bad </a:t>
            </a:r>
            <a:r>
              <a:rPr lang="en-US" dirty="0" smtClean="0">
                <a:solidFill>
                  <a:srgbClr val="FF0000"/>
                </a:solidFill>
              </a:rPr>
              <a:t>harvests</a:t>
            </a:r>
            <a:r>
              <a:rPr lang="en-US" dirty="0" smtClean="0"/>
              <a:t>, high </a:t>
            </a:r>
            <a:r>
              <a:rPr lang="en-US" dirty="0" smtClean="0">
                <a:solidFill>
                  <a:srgbClr val="FF0000"/>
                </a:solidFill>
              </a:rPr>
              <a:t>price</a:t>
            </a:r>
            <a:r>
              <a:rPr lang="en-US" dirty="0" smtClean="0"/>
              <a:t>, and high </a:t>
            </a:r>
            <a:r>
              <a:rPr lang="en-US" dirty="0" smtClean="0">
                <a:solidFill>
                  <a:srgbClr val="FF0000"/>
                </a:solidFill>
              </a:rPr>
              <a:t>taxes</a:t>
            </a:r>
          </a:p>
          <a:p>
            <a:pPr lvl="1"/>
            <a:r>
              <a:rPr lang="en-US" dirty="0" smtClean="0"/>
              <a:t>Disturbing questions raised by </a:t>
            </a:r>
            <a:r>
              <a:rPr lang="en-US" dirty="0" smtClean="0">
                <a:solidFill>
                  <a:srgbClr val="FF0000"/>
                </a:solidFill>
              </a:rPr>
              <a:t>Enlightenment </a:t>
            </a:r>
            <a:r>
              <a:rPr lang="en-US" dirty="0" smtClean="0"/>
              <a:t>thinkers such as </a:t>
            </a:r>
            <a:r>
              <a:rPr lang="en-US" dirty="0" smtClean="0">
                <a:solidFill>
                  <a:srgbClr val="FF0000"/>
                </a:solidFill>
              </a:rPr>
              <a:t>Locke, Voltaire, and Rousseau</a:t>
            </a:r>
          </a:p>
          <a:p>
            <a:pPr lvl="1"/>
            <a:r>
              <a:rPr lang="en-US" dirty="0" smtClean="0"/>
              <a:t>The social and political system of France was known as the </a:t>
            </a:r>
            <a:r>
              <a:rPr lang="en-US" dirty="0" smtClean="0">
                <a:solidFill>
                  <a:srgbClr val="FF0000"/>
                </a:solidFill>
              </a:rPr>
              <a:t>Old Regime</a:t>
            </a:r>
          </a:p>
          <a:p>
            <a:pPr lvl="1"/>
            <a:r>
              <a:rPr lang="en-US" dirty="0" smtClean="0"/>
              <a:t>Social classes were called </a:t>
            </a:r>
            <a:r>
              <a:rPr lang="en-US" dirty="0" smtClean="0">
                <a:solidFill>
                  <a:srgbClr val="FF0000"/>
                </a:solidFill>
              </a:rPr>
              <a:t>estates</a:t>
            </a:r>
          </a:p>
          <a:p>
            <a:pPr lvl="2"/>
            <a:r>
              <a:rPr lang="en-US" dirty="0" smtClean="0"/>
              <a:t>First Estate: Roman Catholic Church officials</a:t>
            </a:r>
          </a:p>
          <a:p>
            <a:pPr lvl="2"/>
            <a:r>
              <a:rPr lang="en-US" dirty="0" smtClean="0"/>
              <a:t>Second Estate: rich nobles</a:t>
            </a:r>
          </a:p>
        </p:txBody>
      </p:sp>
      <p:pic>
        <p:nvPicPr>
          <p:cNvPr id="5" name="Content Placeholder 4" descr="louisXV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825" y="1942306"/>
            <a:ext cx="3838575" cy="42862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Regime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Third Estate</a:t>
            </a:r>
          </a:p>
          <a:p>
            <a:pPr lvl="1"/>
            <a:r>
              <a:rPr lang="en-US" dirty="0" smtClean="0"/>
              <a:t>Three different groups:</a:t>
            </a:r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Bourgeoisie: </a:t>
            </a:r>
            <a:r>
              <a:rPr lang="en-US" dirty="0" smtClean="0">
                <a:solidFill>
                  <a:srgbClr val="FF0000"/>
                </a:solidFill>
              </a:rPr>
              <a:t>merchants &amp; artisans</a:t>
            </a:r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Workers of France’s cities: cooks, servants, etc</a:t>
            </a:r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Peasants</a:t>
            </a:r>
          </a:p>
          <a:p>
            <a:pPr marL="1444752" lvl="3" indent="-457200"/>
            <a:r>
              <a:rPr lang="en-US" dirty="0" smtClean="0">
                <a:solidFill>
                  <a:srgbClr val="FF0000"/>
                </a:solidFill>
              </a:rPr>
              <a:t>80% </a:t>
            </a:r>
            <a:r>
              <a:rPr lang="en-US" dirty="0" smtClean="0"/>
              <a:t>of France’s 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  <a:r>
              <a:rPr lang="en-US" dirty="0" smtClean="0"/>
              <a:t> million people</a:t>
            </a:r>
          </a:p>
          <a:p>
            <a:pPr marL="1444752" lvl="3" indent="-457200"/>
            <a:r>
              <a:rPr lang="en-US" dirty="0" smtClean="0"/>
              <a:t>Usually about </a:t>
            </a:r>
            <a:r>
              <a:rPr lang="en-US" dirty="0" smtClean="0">
                <a:solidFill>
                  <a:srgbClr val="FF0000"/>
                </a:solidFill>
              </a:rPr>
              <a:t>½ </a:t>
            </a:r>
            <a:r>
              <a:rPr lang="en-US" dirty="0" smtClean="0"/>
              <a:t>their income was paid in taxes to nobles, tithes to the church, and agents of the king.</a:t>
            </a:r>
          </a:p>
          <a:p>
            <a:pPr marL="960120" lvl="1" indent="-457200"/>
            <a:r>
              <a:rPr lang="en-US" dirty="0" smtClean="0"/>
              <a:t>The Third Estate wanted CHANGE!!!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Forces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Weak Leader</a:t>
            </a:r>
          </a:p>
          <a:p>
            <a:pPr lvl="1"/>
            <a:r>
              <a:rPr lang="en-US" dirty="0" smtClean="0"/>
              <a:t>In May 1789, Louis XVI had a huge debt because he supported the Americans during their revolution.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Faced with the need to raise money he decided he tried to tax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nd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Estate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The Second Estate forced him to call a meeting of the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Estates-General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Dawns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8915400" cy="4854209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 smtClean="0"/>
              <a:t>In this legislative body the two privileged estates could always outvote the </a:t>
            </a:r>
            <a:r>
              <a:rPr lang="en-US" sz="3500" dirty="0" smtClean="0">
                <a:solidFill>
                  <a:srgbClr val="FF0000"/>
                </a:solidFill>
              </a:rPr>
              <a:t>3</a:t>
            </a:r>
            <a:r>
              <a:rPr lang="en-US" sz="3500" baseline="30000" dirty="0" smtClean="0">
                <a:solidFill>
                  <a:srgbClr val="FF0000"/>
                </a:solidFill>
              </a:rPr>
              <a:t>rd</a:t>
            </a:r>
            <a:r>
              <a:rPr lang="en-US" sz="3500" dirty="0" smtClean="0">
                <a:solidFill>
                  <a:srgbClr val="FF0000"/>
                </a:solidFill>
              </a:rPr>
              <a:t> estate</a:t>
            </a:r>
          </a:p>
          <a:p>
            <a:pPr lvl="1"/>
            <a:r>
              <a:rPr lang="en-US" sz="3100" dirty="0" smtClean="0"/>
              <a:t>Delegates from the 3</a:t>
            </a:r>
            <a:r>
              <a:rPr lang="en-US" sz="3100" baseline="30000" dirty="0" smtClean="0"/>
              <a:t>rd</a:t>
            </a:r>
            <a:r>
              <a:rPr lang="en-US" sz="3100" dirty="0" smtClean="0"/>
              <a:t> estate insisted that each delegate have a </a:t>
            </a:r>
            <a:r>
              <a:rPr lang="en-US" sz="3100" dirty="0" smtClean="0">
                <a:solidFill>
                  <a:srgbClr val="FF0000"/>
                </a:solidFill>
              </a:rPr>
              <a:t>vote</a:t>
            </a:r>
            <a:r>
              <a:rPr lang="en-US" sz="3100" dirty="0" smtClean="0"/>
              <a:t>; in this way they would have as many delegates as the other two estates combined</a:t>
            </a:r>
          </a:p>
          <a:p>
            <a:r>
              <a:rPr lang="en-US" sz="3500" dirty="0" smtClean="0"/>
              <a:t>The National Assembly</a:t>
            </a:r>
          </a:p>
          <a:p>
            <a:pPr lvl="1"/>
            <a:r>
              <a:rPr lang="en-US" sz="3000" dirty="0" smtClean="0"/>
              <a:t>Third Estate wanted power and forced themselves to be called </a:t>
            </a:r>
            <a:r>
              <a:rPr lang="en-US" sz="3000" dirty="0" smtClean="0">
                <a:solidFill>
                  <a:srgbClr val="FF0000"/>
                </a:solidFill>
              </a:rPr>
              <a:t>the National Assembly</a:t>
            </a:r>
          </a:p>
          <a:p>
            <a:pPr lvl="1"/>
            <a:r>
              <a:rPr lang="en-US" sz="3000" dirty="0" smtClean="0">
                <a:sym typeface="Wingdings" pitchFamily="2" charset="2"/>
              </a:rPr>
              <a:t>Three days later, locked out of meeting room and forced themselves into an 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indoor tennis court </a:t>
            </a:r>
            <a:r>
              <a:rPr lang="en-US" sz="3000" dirty="0" smtClean="0">
                <a:sym typeface="Wingdings" pitchFamily="2" charset="2"/>
              </a:rPr>
              <a:t>and pledged to write a new 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constitution</a:t>
            </a:r>
            <a:r>
              <a:rPr lang="en-US" sz="3000" dirty="0" smtClean="0">
                <a:sym typeface="Wingdings" pitchFamily="2" charset="2"/>
              </a:rPr>
              <a:t>  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Tennis Court Oath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500" dirty="0" smtClean="0"/>
              <a:t>Storming the Bastille</a:t>
            </a:r>
            <a:endParaRPr lang="en-US" sz="3000" dirty="0" smtClean="0"/>
          </a:p>
          <a:p>
            <a:pPr lvl="1"/>
            <a:r>
              <a:rPr lang="en-US" sz="3000" dirty="0" smtClean="0">
                <a:sym typeface="Wingdings" pitchFamily="2" charset="2"/>
              </a:rPr>
              <a:t>Rumors flew throughout Paris that troops were coming to 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massacre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French citizens</a:t>
            </a:r>
          </a:p>
          <a:p>
            <a:pPr lvl="2"/>
            <a:r>
              <a:rPr lang="en-US" sz="2700" dirty="0" smtClean="0">
                <a:sym typeface="Wingdings" pitchFamily="2" charset="2"/>
              </a:rPr>
              <a:t>On July 14</a:t>
            </a:r>
            <a:r>
              <a:rPr lang="en-US" sz="2700" baseline="30000" dirty="0" smtClean="0">
                <a:sym typeface="Wingdings" pitchFamily="2" charset="2"/>
              </a:rPr>
              <a:t>th</a:t>
            </a:r>
            <a:r>
              <a:rPr lang="en-US" sz="2700" dirty="0" smtClean="0">
                <a:sym typeface="Wingdings" pitchFamily="2" charset="2"/>
              </a:rPr>
              <a:t>, Parisians stormed the </a:t>
            </a:r>
            <a:r>
              <a:rPr lang="en-US" sz="2700" dirty="0" smtClean="0">
                <a:solidFill>
                  <a:srgbClr val="FF0000"/>
                </a:solidFill>
                <a:sym typeface="Wingdings" pitchFamily="2" charset="2"/>
              </a:rPr>
              <a:t>Bastille</a:t>
            </a:r>
            <a:r>
              <a:rPr lang="en-US" sz="2700" dirty="0" smtClean="0">
                <a:sym typeface="Wingdings" pitchFamily="2" charset="2"/>
              </a:rPr>
              <a:t>, a Paris prison to find weapons and gunpowder</a:t>
            </a:r>
            <a:endParaRPr lang="en-US" sz="2700" dirty="0">
              <a:sym typeface="Wingdings" pitchFamily="2" charset="2"/>
            </a:endParaRPr>
          </a:p>
          <a:p>
            <a:pPr lvl="2"/>
            <a:r>
              <a:rPr lang="en-US" sz="2700" dirty="0" smtClean="0">
                <a:sym typeface="Wingdings" pitchFamily="2" charset="2"/>
              </a:rPr>
              <a:t>Now seen as a national </a:t>
            </a:r>
            <a:r>
              <a:rPr lang="en-US" sz="2700" dirty="0" smtClean="0">
                <a:solidFill>
                  <a:srgbClr val="FF0000"/>
                </a:solidFill>
                <a:sym typeface="Wingdings" pitchFamily="2" charset="2"/>
              </a:rPr>
              <a:t>holiday</a:t>
            </a:r>
            <a:r>
              <a:rPr lang="en-US" sz="2700" dirty="0" smtClean="0">
                <a:sym typeface="Wingdings" pitchFamily="2" charset="2"/>
              </a:rPr>
              <a:t>---similar to our July 4th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Assembly Reforms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8392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The Rights of Man</a:t>
            </a:r>
          </a:p>
          <a:p>
            <a:pPr lvl="1"/>
            <a:r>
              <a:rPr lang="en-US" dirty="0" smtClean="0"/>
              <a:t>In August, the National Assembly adopted a statement of ideals called the </a:t>
            </a:r>
            <a:r>
              <a:rPr lang="en-US" dirty="0" smtClean="0">
                <a:solidFill>
                  <a:srgbClr val="FF0000"/>
                </a:solidFill>
              </a:rPr>
              <a:t>Declaration of the Rights of Man</a:t>
            </a:r>
          </a:p>
          <a:p>
            <a:pPr lvl="1"/>
            <a:r>
              <a:rPr lang="en-US" dirty="0" smtClean="0"/>
              <a:t>Declaration of the Rights of Man: “</a:t>
            </a:r>
            <a:r>
              <a:rPr lang="en-US" dirty="0" smtClean="0">
                <a:solidFill>
                  <a:srgbClr val="FF0000"/>
                </a:solidFill>
              </a:rPr>
              <a:t>men are born and remain free and equal in rights”</a:t>
            </a:r>
          </a:p>
          <a:p>
            <a:pPr lvl="2"/>
            <a:r>
              <a:rPr lang="en-US" dirty="0" smtClean="0"/>
              <a:t>Equal justice, freedom of speech &amp; religion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“Liberty, Equality, Fraternity”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Goals Cause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Limited Monarchy</a:t>
            </a:r>
          </a:p>
          <a:p>
            <a:pPr lvl="1"/>
            <a:r>
              <a:rPr lang="en-US" dirty="0" smtClean="0"/>
              <a:t>The National Assembly created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constitutional monarchy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king </a:t>
            </a:r>
            <a:r>
              <a:rPr lang="en-US" dirty="0" smtClean="0">
                <a:sym typeface="Wingdings" pitchFamily="2" charset="2"/>
              </a:rPr>
              <a:t>was stripped of much of his authority and the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Legislative Assembly </a:t>
            </a:r>
            <a:r>
              <a:rPr lang="en-US" dirty="0" smtClean="0">
                <a:sym typeface="Wingdings" pitchFamily="2" charset="2"/>
              </a:rPr>
              <a:t>had the power to create laws</a:t>
            </a:r>
            <a:endParaRPr lang="en-US" dirty="0" smtClean="0"/>
          </a:p>
          <a:p>
            <a:r>
              <a:rPr lang="en-US" dirty="0" smtClean="0"/>
              <a:t>Factions Split France</a:t>
            </a:r>
          </a:p>
          <a:p>
            <a:pPr lvl="1"/>
            <a:r>
              <a:rPr lang="en-US" dirty="0" smtClean="0"/>
              <a:t>2 extremists: </a:t>
            </a:r>
            <a:r>
              <a:rPr lang="en-US" dirty="0" err="1" smtClean="0"/>
              <a:t>Emigres</a:t>
            </a:r>
            <a:r>
              <a:rPr lang="en-US" dirty="0" smtClean="0"/>
              <a:t> and sans-culottes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Emigres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hoped to restore </a:t>
            </a:r>
            <a:r>
              <a:rPr lang="en-US" dirty="0" smtClean="0">
                <a:solidFill>
                  <a:srgbClr val="FF0000"/>
                </a:solidFill>
              </a:rPr>
              <a:t>Old Regime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Sans-culottes: </a:t>
            </a:r>
            <a:r>
              <a:rPr lang="en-US" dirty="0" smtClean="0"/>
              <a:t>wanted a greater voice in government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and Extreme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 with Austria</a:t>
            </a:r>
          </a:p>
          <a:p>
            <a:pPr lvl="1"/>
            <a:r>
              <a:rPr lang="en-US" dirty="0" smtClean="0"/>
              <a:t>Although French radicals hoped to spread their revolution, European monarchs opposed the revolution</a:t>
            </a:r>
          </a:p>
          <a:p>
            <a:pPr lvl="2"/>
            <a:r>
              <a:rPr lang="en-US" dirty="0" smtClean="0"/>
              <a:t>Austria and Prussia tried to put </a:t>
            </a:r>
            <a:r>
              <a:rPr lang="en-US" dirty="0" smtClean="0">
                <a:solidFill>
                  <a:srgbClr val="FF0000"/>
                </a:solidFill>
              </a:rPr>
              <a:t>Louis</a:t>
            </a:r>
            <a:r>
              <a:rPr lang="en-US" dirty="0" smtClean="0"/>
              <a:t> back on the throne</a:t>
            </a:r>
          </a:p>
          <a:p>
            <a:pPr lvl="2"/>
            <a:r>
              <a:rPr lang="en-US" dirty="0" smtClean="0"/>
              <a:t>They hoped that by helping </a:t>
            </a:r>
            <a:r>
              <a:rPr lang="en-US" dirty="0" smtClean="0">
                <a:solidFill>
                  <a:srgbClr val="FF0000"/>
                </a:solidFill>
              </a:rPr>
              <a:t>Louis </a:t>
            </a:r>
            <a:r>
              <a:rPr lang="en-US" dirty="0" smtClean="0"/>
              <a:t>regain his position as an </a:t>
            </a:r>
            <a:r>
              <a:rPr lang="en-US" dirty="0" smtClean="0">
                <a:solidFill>
                  <a:srgbClr val="FF0000"/>
                </a:solidFill>
              </a:rPr>
              <a:t>absolute monarch </a:t>
            </a:r>
            <a:r>
              <a:rPr lang="en-US" dirty="0" smtClean="0"/>
              <a:t>they would help preserve their own power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Legislative Assembly </a:t>
            </a:r>
            <a:r>
              <a:rPr lang="en-US" dirty="0" smtClean="0"/>
              <a:t>declares war back at Austria and Prussia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765</TotalTime>
  <Words>779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Warm-Up</vt:lpstr>
      <vt:lpstr>The French Revolution</vt:lpstr>
      <vt:lpstr>The Old Regime</vt:lpstr>
      <vt:lpstr>The Old Regime</vt:lpstr>
      <vt:lpstr>The Forces of Change</vt:lpstr>
      <vt:lpstr>Revolution Dawns</vt:lpstr>
      <vt:lpstr>The Assembly Reforms France</vt:lpstr>
      <vt:lpstr>Conflicting Goals Cause Divisions</vt:lpstr>
      <vt:lpstr>War and Extreme Measures</vt:lpstr>
      <vt:lpstr>War and Extreme Measures</vt:lpstr>
      <vt:lpstr>The Reign of Terror</vt:lpstr>
      <vt:lpstr>End of Terror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Revolution</dc:title>
  <dc:creator>WCPSS</dc:creator>
  <cp:lastModifiedBy>Wake County Public Schools</cp:lastModifiedBy>
  <cp:revision>47</cp:revision>
  <dcterms:created xsi:type="dcterms:W3CDTF">2009-11-02T12:16:07Z</dcterms:created>
  <dcterms:modified xsi:type="dcterms:W3CDTF">2012-03-28T14:30:04Z</dcterms:modified>
</cp:coreProperties>
</file>