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47"/>
  </p:notesMasterIdLst>
  <p:sldIdLst>
    <p:sldId id="397" r:id="rId3"/>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398" r:id="rId44"/>
    <p:sldId id="399" r:id="rId45"/>
    <p:sldId id="308"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Merriweather"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e05ff137_1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e05ff137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e05ff13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e05ff13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dirty="0">
                <a:solidFill>
                  <a:srgbClr val="6F6D6D"/>
                </a:solidFill>
                <a:highlight>
                  <a:srgbClr val="FFFFFF"/>
                </a:highlight>
              </a:rPr>
              <a:t>The Queen is Head of State of the UK and 15 other Commonwealth realms. The elder daughter of King George VI and Queen Elizabeth, she was born in 1926 and became Queen at the age of 25, and has reigned through more than five decades of enormous social change and development. The Queen is married to Prince Philip, Duke of Edinburgh and has four children and eight grandchildren. </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e05ff137_1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e05ff137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North Korea</a:t>
            </a:r>
            <a:endParaRPr/>
          </a:p>
          <a:p>
            <a:pPr marL="0" lvl="0" indent="0" algn="l" rtl="0">
              <a:spcBef>
                <a:spcPts val="0"/>
              </a:spcBef>
              <a:spcAft>
                <a:spcPts val="0"/>
              </a:spcAft>
              <a:buNone/>
            </a:pPr>
            <a:r>
              <a:rPr lang="en"/>
              <a:t>Germany</a:t>
            </a:r>
            <a:endParaRPr/>
          </a:p>
          <a:p>
            <a:pPr marL="0" lvl="0" indent="0" algn="l" rtl="0">
              <a:spcBef>
                <a:spcPts val="0"/>
              </a:spcBef>
              <a:spcAft>
                <a:spcPts val="0"/>
              </a:spcAft>
              <a:buNone/>
            </a:pPr>
            <a:r>
              <a:rPr lang="en"/>
              <a:t>Russia</a:t>
            </a:r>
            <a:endParaRPr/>
          </a:p>
          <a:p>
            <a:pPr marL="0" lvl="0" indent="0" algn="l" rtl="0">
              <a:spcBef>
                <a:spcPts val="0"/>
              </a:spcBef>
              <a:spcAft>
                <a:spcPts val="0"/>
              </a:spcAft>
              <a:buNone/>
            </a:pPr>
            <a:r>
              <a:rPr lang="en"/>
              <a:t>Japan</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e05ff137_1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e05ff137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555555"/>
                </a:solidFill>
                <a:highlight>
                  <a:srgbClr val="FFFFFF"/>
                </a:highlight>
              </a:rPr>
              <a:t>In a theocracy, God (or Gods, depending on the religion) is recognized as the sole head of the government.</a:t>
            </a:r>
            <a:endParaRPr sz="1050">
              <a:solidFill>
                <a:srgbClr val="555555"/>
              </a:solidFill>
              <a:highlight>
                <a:srgbClr val="FFFFFF"/>
              </a:highlight>
            </a:endParaRPr>
          </a:p>
          <a:p>
            <a:pPr marL="0" lvl="0" indent="0" algn="l" rtl="0">
              <a:spcBef>
                <a:spcPts val="0"/>
              </a:spcBef>
              <a:spcAft>
                <a:spcPts val="0"/>
              </a:spcAft>
              <a:buNone/>
            </a:pPr>
            <a:r>
              <a:rPr lang="en" sz="1050">
                <a:solidFill>
                  <a:srgbClr val="555555"/>
                </a:solidFill>
                <a:highlight>
                  <a:srgbClr val="FFFFFF"/>
                </a:highlight>
              </a:rPr>
              <a:t>The modern Islamic Republic of Iran became a theocracy, dominated by the laws and clerics of the Shi'a sect of Islam, in December 1979. According to the laws set in place by the 1979 Iranian constitution, God is recognized as the sole head of both state and religion in Iran, and he is embodied by his representative on Earth, the Ayatollah.</a:t>
            </a:r>
            <a:endParaRPr sz="1050">
              <a:solidFill>
                <a:srgbClr val="555555"/>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e05ff137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e05ff137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6bfca5a6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6bfca5a6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6bfca5a6_2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c6bfca5a6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6bfca5a6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6bfca5a6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6bfca5a6_2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6bfca5a6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Creepy Clarence Thomas, Antonin “Fat Tony” Scalia, John Edwards… I mean, Roberts, Anthony “Not one of those Kennedys” Kennedy, RUTH Bader Ginsberg AKA Notorious RBG</a:t>
            </a:r>
            <a:endParaRPr dirty="0"/>
          </a:p>
          <a:p>
            <a:pPr marL="0" lvl="0" indent="0" algn="l" rtl="0">
              <a:spcBef>
                <a:spcPts val="0"/>
              </a:spcBef>
              <a:spcAft>
                <a:spcPts val="0"/>
              </a:spcAft>
              <a:buNone/>
            </a:pPr>
            <a:r>
              <a:rPr lang="en" dirty="0"/>
              <a:t>Sultry Sonia Sotomayor, Stephen “The Ice Cream Man” Breyer, Samuel “Strict Contructionist” Alito, Elana “Karate Chop” Kagan</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6bfca5a6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c6bfca5a6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back to 9th Grade World History Class. Baron De Montesqueiu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7c01a36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7c01a3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7c01a369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117c01a369_0_1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7c01a369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117c01a369_0_1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7c01a369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g117c01a36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17c01a369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g117c01a369_0_1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7c01a369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g117c01a369_0_1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7c01a369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117c01a369_0_1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e05ff137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e05ff13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it mean to be a Global citizen? Digital Citizen?</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e05ff137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de05ff13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6bfca5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6bfca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Einstein and Pujols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6bfca5a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6bfca5a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Salma Hayek and De Terminator, Jim Carrey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7c01a36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117c01a369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6bfca5a6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6bfca5a6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Sigfreid and Roy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6bfca5a6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6bfca5a6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Elie Wiesel and Alfred Hitchcock</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68b973fc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68b973f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e05ff13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e05ff13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68b973f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c68b973f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key terms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e17e0dc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de17e0dc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68b973f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68b973f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68b973f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68b973f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c68b973fc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c68b973f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68b973f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c68b973f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7c01a36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t>Keep Order: </a:t>
            </a:r>
            <a:endParaRPr sz="1200" b="1"/>
          </a:p>
          <a:p>
            <a:pPr marL="0" lvl="0" indent="0" algn="l" rtl="0">
              <a:spcBef>
                <a:spcPts val="0"/>
              </a:spcBef>
              <a:spcAft>
                <a:spcPts val="0"/>
              </a:spcAft>
              <a:buNone/>
            </a:pPr>
            <a:r>
              <a:rPr lang="en" sz="1200">
                <a:solidFill>
                  <a:schemeClr val="dk1"/>
                </a:solidFill>
                <a:latin typeface="Calibri"/>
                <a:ea typeface="Calibri"/>
                <a:cs typeface="Calibri"/>
                <a:sym typeface="Calibri"/>
              </a:rPr>
              <a:t>Federal/National → Congress passes a law banning assault weapons</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State → the drinking age in NC is 21</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Local/City → when walking a dog in Cary, it must be on a leash</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b="1">
                <a:solidFill>
                  <a:schemeClr val="dk1"/>
                </a:solidFill>
                <a:latin typeface="Calibri"/>
                <a:ea typeface="Calibri"/>
                <a:cs typeface="Calibri"/>
                <a:sym typeface="Calibri"/>
              </a:rPr>
              <a:t>Provide Security:</a:t>
            </a:r>
            <a:endParaRPr sz="1200" b="1">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Federal/National → U.S. Army, Marine Corps, Air Force, Navy, Coast Guard, Border Patrol, etc. </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State → State Bureau of Investigation, Highway Patrol, NC National Guard, etc.</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Local/City → Cary Police, Wake County Sheriff Department, etc.</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b="1">
                <a:solidFill>
                  <a:schemeClr val="dk1"/>
                </a:solidFill>
                <a:latin typeface="Calibri"/>
                <a:ea typeface="Calibri"/>
                <a:cs typeface="Calibri"/>
                <a:sym typeface="Calibri"/>
              </a:rPr>
              <a:t>Provide Services:</a:t>
            </a:r>
            <a:endParaRPr sz="1200" b="1">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Federal/National → Interstate Highway System, Social Security, etc.</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State → NC Department of Transportation salts roads during ice storms</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Local/City → local garbage pickup, school systems, etc.</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b="1">
                <a:solidFill>
                  <a:schemeClr val="dk1"/>
                </a:solidFill>
                <a:latin typeface="Calibri"/>
                <a:ea typeface="Calibri"/>
                <a:cs typeface="Calibri"/>
                <a:sym typeface="Calibri"/>
              </a:rPr>
              <a:t>Guiding the Community:</a:t>
            </a:r>
            <a:endParaRPr sz="1200" b="1">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Federal/National → the president makes and Congress approves the national budget (over $4 trillion)</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State → Gov. Bev Perdue places emphasis on state trooper safety when driving</a:t>
            </a:r>
            <a:endParaRPr sz="1200">
              <a:solidFill>
                <a:schemeClr val="dk1"/>
              </a:solidFill>
              <a:latin typeface="Calibri"/>
              <a:ea typeface="Calibri"/>
              <a:cs typeface="Calibri"/>
              <a:sym typeface="Calibri"/>
            </a:endParaRPr>
          </a:p>
          <a:p>
            <a:pPr marL="0" lvl="0" indent="0" algn="l" rtl="0">
              <a:spcBef>
                <a:spcPts val="560"/>
              </a:spcBef>
              <a:spcAft>
                <a:spcPts val="0"/>
              </a:spcAft>
              <a:buNone/>
            </a:pPr>
            <a:r>
              <a:rPr lang="en" sz="1200">
                <a:solidFill>
                  <a:schemeClr val="dk1"/>
                </a:solidFill>
                <a:latin typeface="Calibri"/>
                <a:ea typeface="Calibri"/>
                <a:cs typeface="Calibri"/>
                <a:sym typeface="Calibri"/>
              </a:rPr>
              <a:t>Local/City → Wake County School Board votes to move toward community-based schools</a:t>
            </a:r>
            <a:endParaRPr sz="1200">
              <a:solidFill>
                <a:schemeClr val="dk1"/>
              </a:solidFill>
              <a:latin typeface="Calibri"/>
              <a:ea typeface="Calibri"/>
              <a:cs typeface="Calibri"/>
              <a:sym typeface="Calibri"/>
            </a:endParaRPr>
          </a:p>
          <a:p>
            <a:pPr marL="0" lvl="0" indent="0" algn="l" rtl="0">
              <a:spcBef>
                <a:spcPts val="560"/>
              </a:spcBef>
              <a:spcAft>
                <a:spcPts val="0"/>
              </a:spcAft>
              <a:buNone/>
            </a:pPr>
            <a:endParaRPr sz="1200">
              <a:solidFill>
                <a:schemeClr val="dk1"/>
              </a:solidFill>
              <a:latin typeface="Calibri"/>
              <a:ea typeface="Calibri"/>
              <a:cs typeface="Calibri"/>
              <a:sym typeface="Calibri"/>
            </a:endParaRPr>
          </a:p>
          <a:p>
            <a:pPr marL="0" lvl="0" indent="0" algn="l" rtl="0">
              <a:spcBef>
                <a:spcPts val="560"/>
              </a:spcBef>
              <a:spcAft>
                <a:spcPts val="0"/>
              </a:spcAft>
              <a:buNone/>
            </a:pPr>
            <a:endParaRPr sz="1200">
              <a:solidFill>
                <a:schemeClr val="dk1"/>
              </a:solidFill>
              <a:latin typeface="Calibri"/>
              <a:ea typeface="Calibri"/>
              <a:cs typeface="Calibri"/>
              <a:sym typeface="Calibri"/>
            </a:endParaRPr>
          </a:p>
        </p:txBody>
      </p:sp>
      <p:sp>
        <p:nvSpPr>
          <p:cNvPr id="88" name="Google Shape;88;g117c01a369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8D373F9-42EB-4586-812F-02D333DAD7C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C8DF41-EEEA-4625-9EDF-20EF9B58C8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3DE2F157-3827-466A-B260-ACE681C5A2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37A41292-B9FB-477D-AF47-2CCD3D8797CA}" type="slidenum">
              <a:rPr lang="en-US" altLang="en-US" smtClean="0"/>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8b973fc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8b973f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Musical chairs example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7c01a369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g117c01a369_0_1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6bfca5a6_2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6bfca5a6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6bfca5a6_2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6bfca5a6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6bfca5a6_2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6bfca5a6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8" name="Google Shape;58;p14"/>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16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160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16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160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98F392-84A3-4994-BB9C-F36159CF35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1F38561-3142-48D9-AD9C-41018C416C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8D49B3-987B-408A-A8A5-201E348E9B8C}"/>
              </a:ext>
            </a:extLst>
          </p:cNvPr>
          <p:cNvSpPr>
            <a:spLocks noGrp="1"/>
          </p:cNvSpPr>
          <p:nvPr>
            <p:ph type="sldNum" sz="quarter" idx="12"/>
          </p:nvPr>
        </p:nvSpPr>
        <p:spPr/>
        <p:txBody>
          <a:bodyPr/>
          <a:lstStyle>
            <a:lvl1pPr>
              <a:defRPr/>
            </a:lvl1pPr>
          </a:lstStyle>
          <a:p>
            <a:pPr>
              <a:defRPr/>
            </a:pPr>
            <a:fld id="{604702B3-5F77-47F4-8ED5-ABFD775A1E4A}" type="slidenum">
              <a:rPr lang="en-US" altLang="en-US"/>
              <a:pPr>
                <a:defRPr/>
              </a:pPr>
              <a:t>‹#›</a:t>
            </a:fld>
            <a:endParaRPr lang="en-US" altLang="en-US"/>
          </a:p>
        </p:txBody>
      </p:sp>
    </p:spTree>
    <p:extLst>
      <p:ext uri="{BB962C8B-B14F-4D97-AF65-F5344CB8AC3E}">
        <p14:creationId xmlns:p14="http://schemas.microsoft.com/office/powerpoint/2010/main" val="1915403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728A9-AF56-4B77-8909-71C32590F5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688009-1828-4043-90BB-3601DB000F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DBDAE7-75A6-465F-8F7F-AC953F863169}"/>
              </a:ext>
            </a:extLst>
          </p:cNvPr>
          <p:cNvSpPr>
            <a:spLocks noGrp="1"/>
          </p:cNvSpPr>
          <p:nvPr>
            <p:ph type="sldNum" sz="quarter" idx="12"/>
          </p:nvPr>
        </p:nvSpPr>
        <p:spPr/>
        <p:txBody>
          <a:bodyPr/>
          <a:lstStyle>
            <a:lvl1pPr>
              <a:defRPr/>
            </a:lvl1pPr>
          </a:lstStyle>
          <a:p>
            <a:pPr>
              <a:defRPr/>
            </a:pPr>
            <a:fld id="{1C98BB64-3EAB-4CDA-8677-5730EF528FE7}" type="slidenum">
              <a:rPr lang="en-US" altLang="en-US"/>
              <a:pPr>
                <a:defRPr/>
              </a:pPr>
              <a:t>‹#›</a:t>
            </a:fld>
            <a:endParaRPr lang="en-US" altLang="en-US"/>
          </a:p>
        </p:txBody>
      </p:sp>
    </p:spTree>
    <p:extLst>
      <p:ext uri="{BB962C8B-B14F-4D97-AF65-F5344CB8AC3E}">
        <p14:creationId xmlns:p14="http://schemas.microsoft.com/office/powerpoint/2010/main" val="4092561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7A721-D229-4193-ACAF-82A37E396BD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5703A02-F1E9-4814-860E-18D879D2DD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FFE942-CCDB-4B7D-9CC9-EA6886EC3DC8}"/>
              </a:ext>
            </a:extLst>
          </p:cNvPr>
          <p:cNvSpPr>
            <a:spLocks noGrp="1"/>
          </p:cNvSpPr>
          <p:nvPr>
            <p:ph type="sldNum" sz="quarter" idx="12"/>
          </p:nvPr>
        </p:nvSpPr>
        <p:spPr/>
        <p:txBody>
          <a:bodyPr/>
          <a:lstStyle>
            <a:lvl1pPr>
              <a:defRPr/>
            </a:lvl1pPr>
          </a:lstStyle>
          <a:p>
            <a:pPr>
              <a:defRPr/>
            </a:pPr>
            <a:fld id="{AC27E2DA-988C-4A12-A822-726D42E0FBDB}" type="slidenum">
              <a:rPr lang="en-US" altLang="en-US"/>
              <a:pPr>
                <a:defRPr/>
              </a:pPr>
              <a:t>‹#›</a:t>
            </a:fld>
            <a:endParaRPr lang="en-US" altLang="en-US"/>
          </a:p>
        </p:txBody>
      </p:sp>
    </p:spTree>
    <p:extLst>
      <p:ext uri="{BB962C8B-B14F-4D97-AF65-F5344CB8AC3E}">
        <p14:creationId xmlns:p14="http://schemas.microsoft.com/office/powerpoint/2010/main" val="423465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454D6E-8539-4A9E-8C74-69D4AE6DD4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244B580-88D8-420B-B860-5C8CBC0B21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5EC5FD-C262-4B1E-B9D4-94EB8F77DFFD}"/>
              </a:ext>
            </a:extLst>
          </p:cNvPr>
          <p:cNvSpPr>
            <a:spLocks noGrp="1"/>
          </p:cNvSpPr>
          <p:nvPr>
            <p:ph type="sldNum" sz="quarter" idx="12"/>
          </p:nvPr>
        </p:nvSpPr>
        <p:spPr/>
        <p:txBody>
          <a:bodyPr/>
          <a:lstStyle>
            <a:lvl1pPr>
              <a:defRPr/>
            </a:lvl1pPr>
          </a:lstStyle>
          <a:p>
            <a:pPr>
              <a:defRPr/>
            </a:pPr>
            <a:fld id="{A83D3327-1C5A-444E-B6C2-CBDBCA845FD4}" type="slidenum">
              <a:rPr lang="en-US" altLang="en-US"/>
              <a:pPr>
                <a:defRPr/>
              </a:pPr>
              <a:t>‹#›</a:t>
            </a:fld>
            <a:endParaRPr lang="en-US" altLang="en-US"/>
          </a:p>
        </p:txBody>
      </p:sp>
    </p:spTree>
    <p:extLst>
      <p:ext uri="{BB962C8B-B14F-4D97-AF65-F5344CB8AC3E}">
        <p14:creationId xmlns:p14="http://schemas.microsoft.com/office/powerpoint/2010/main" val="400886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DCF9B8-8776-4C03-963B-E9336C15B9A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80538E7-8285-4FE5-8807-47E2B71148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61CE262-75FD-4109-8F20-C7DADD82E416}"/>
              </a:ext>
            </a:extLst>
          </p:cNvPr>
          <p:cNvSpPr>
            <a:spLocks noGrp="1"/>
          </p:cNvSpPr>
          <p:nvPr>
            <p:ph type="sldNum" sz="quarter" idx="12"/>
          </p:nvPr>
        </p:nvSpPr>
        <p:spPr/>
        <p:txBody>
          <a:bodyPr/>
          <a:lstStyle>
            <a:lvl1pPr>
              <a:defRPr/>
            </a:lvl1pPr>
          </a:lstStyle>
          <a:p>
            <a:pPr>
              <a:defRPr/>
            </a:pPr>
            <a:fld id="{C874B63F-5501-4E74-9FCC-FEAACE8452F7}" type="slidenum">
              <a:rPr lang="en-US" altLang="en-US"/>
              <a:pPr>
                <a:defRPr/>
              </a:pPr>
              <a:t>‹#›</a:t>
            </a:fld>
            <a:endParaRPr lang="en-US" altLang="en-US"/>
          </a:p>
        </p:txBody>
      </p:sp>
    </p:spTree>
    <p:extLst>
      <p:ext uri="{BB962C8B-B14F-4D97-AF65-F5344CB8AC3E}">
        <p14:creationId xmlns:p14="http://schemas.microsoft.com/office/powerpoint/2010/main" val="1797456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2D3967C-062D-4AC1-A7C7-4281F021125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877FBA3-E5B1-49DE-A2D5-F7A856E8C97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5E9942-F069-46B1-B7B8-FE67BB789CCB}"/>
              </a:ext>
            </a:extLst>
          </p:cNvPr>
          <p:cNvSpPr>
            <a:spLocks noGrp="1"/>
          </p:cNvSpPr>
          <p:nvPr>
            <p:ph type="sldNum" sz="quarter" idx="12"/>
          </p:nvPr>
        </p:nvSpPr>
        <p:spPr/>
        <p:txBody>
          <a:bodyPr/>
          <a:lstStyle>
            <a:lvl1pPr>
              <a:defRPr/>
            </a:lvl1pPr>
          </a:lstStyle>
          <a:p>
            <a:pPr>
              <a:defRPr/>
            </a:pPr>
            <a:fld id="{B0148D28-CD8C-4D6B-BEA0-1D024F243E08}" type="slidenum">
              <a:rPr lang="en-US" altLang="en-US"/>
              <a:pPr>
                <a:defRPr/>
              </a:pPr>
              <a:t>‹#›</a:t>
            </a:fld>
            <a:endParaRPr lang="en-US" altLang="en-US"/>
          </a:p>
        </p:txBody>
      </p:sp>
    </p:spTree>
    <p:extLst>
      <p:ext uri="{BB962C8B-B14F-4D97-AF65-F5344CB8AC3E}">
        <p14:creationId xmlns:p14="http://schemas.microsoft.com/office/powerpoint/2010/main" val="102950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3C6E158-7E3E-4D01-B227-061AE4C1C5F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DA116C3-3650-42C5-B786-F866D362750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B4C6CC0-9AD5-4A8A-A868-53442757C014}"/>
              </a:ext>
            </a:extLst>
          </p:cNvPr>
          <p:cNvSpPr>
            <a:spLocks noGrp="1"/>
          </p:cNvSpPr>
          <p:nvPr>
            <p:ph type="sldNum" sz="quarter" idx="12"/>
          </p:nvPr>
        </p:nvSpPr>
        <p:spPr/>
        <p:txBody>
          <a:bodyPr/>
          <a:lstStyle>
            <a:lvl1pPr>
              <a:defRPr/>
            </a:lvl1pPr>
          </a:lstStyle>
          <a:p>
            <a:pPr>
              <a:defRPr/>
            </a:pPr>
            <a:fld id="{AFE9F37E-D91C-4C00-B747-FDF9D9F349DE}" type="slidenum">
              <a:rPr lang="en-US" altLang="en-US"/>
              <a:pPr>
                <a:defRPr/>
              </a:pPr>
              <a:t>‹#›</a:t>
            </a:fld>
            <a:endParaRPr lang="en-US" altLang="en-US"/>
          </a:p>
        </p:txBody>
      </p:sp>
    </p:spTree>
    <p:extLst>
      <p:ext uri="{BB962C8B-B14F-4D97-AF65-F5344CB8AC3E}">
        <p14:creationId xmlns:p14="http://schemas.microsoft.com/office/powerpoint/2010/main" val="1451462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58BC2984-4EC4-4FB1-93F7-458518632F6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B9277D-352E-421C-B66D-6F983419CD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735B89-7895-4D41-8A42-DB5B9E406325}"/>
              </a:ext>
            </a:extLst>
          </p:cNvPr>
          <p:cNvSpPr>
            <a:spLocks noGrp="1"/>
          </p:cNvSpPr>
          <p:nvPr>
            <p:ph type="sldNum" sz="quarter" idx="12"/>
          </p:nvPr>
        </p:nvSpPr>
        <p:spPr/>
        <p:txBody>
          <a:bodyPr/>
          <a:lstStyle>
            <a:lvl1pPr>
              <a:defRPr/>
            </a:lvl1pPr>
          </a:lstStyle>
          <a:p>
            <a:pPr>
              <a:defRPr/>
            </a:pPr>
            <a:fld id="{20CA7F16-B1FE-4F20-9637-5A9041AA01C6}" type="slidenum">
              <a:rPr lang="en-US" altLang="en-US"/>
              <a:pPr>
                <a:defRPr/>
              </a:pPr>
              <a:t>‹#›</a:t>
            </a:fld>
            <a:endParaRPr lang="en-US" altLang="en-US"/>
          </a:p>
        </p:txBody>
      </p:sp>
    </p:spTree>
    <p:extLst>
      <p:ext uri="{BB962C8B-B14F-4D97-AF65-F5344CB8AC3E}">
        <p14:creationId xmlns:p14="http://schemas.microsoft.com/office/powerpoint/2010/main" val="3007858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FC693813-5C0B-4A75-BB58-F047E41F32E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9F948B1-387E-469D-B7C4-DED9ABE7AA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70ED34-CCF7-4056-8D16-0CA696F5F557}"/>
              </a:ext>
            </a:extLst>
          </p:cNvPr>
          <p:cNvSpPr>
            <a:spLocks noGrp="1"/>
          </p:cNvSpPr>
          <p:nvPr>
            <p:ph type="sldNum" sz="quarter" idx="12"/>
          </p:nvPr>
        </p:nvSpPr>
        <p:spPr/>
        <p:txBody>
          <a:bodyPr/>
          <a:lstStyle>
            <a:lvl1pPr>
              <a:defRPr/>
            </a:lvl1pPr>
          </a:lstStyle>
          <a:p>
            <a:pPr>
              <a:defRPr/>
            </a:pPr>
            <a:fld id="{72B8F600-BB0B-4B89-B1C9-8C475C7DC641}" type="slidenum">
              <a:rPr lang="en-US" altLang="en-US"/>
              <a:pPr>
                <a:defRPr/>
              </a:pPr>
              <a:t>‹#›</a:t>
            </a:fld>
            <a:endParaRPr lang="en-US" altLang="en-US"/>
          </a:p>
        </p:txBody>
      </p:sp>
    </p:spTree>
    <p:extLst>
      <p:ext uri="{BB962C8B-B14F-4D97-AF65-F5344CB8AC3E}">
        <p14:creationId xmlns:p14="http://schemas.microsoft.com/office/powerpoint/2010/main" val="1171245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5594E-F59C-4D44-AFA9-E1AD83887F5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A746C8-8B3D-4E92-A7C7-3084074633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C826B7-E5A5-4A1F-8BE1-2F0DB1965C1E}"/>
              </a:ext>
            </a:extLst>
          </p:cNvPr>
          <p:cNvSpPr>
            <a:spLocks noGrp="1"/>
          </p:cNvSpPr>
          <p:nvPr>
            <p:ph type="sldNum" sz="quarter" idx="12"/>
          </p:nvPr>
        </p:nvSpPr>
        <p:spPr/>
        <p:txBody>
          <a:bodyPr/>
          <a:lstStyle>
            <a:lvl1pPr>
              <a:defRPr/>
            </a:lvl1pPr>
          </a:lstStyle>
          <a:p>
            <a:pPr>
              <a:defRPr/>
            </a:pPr>
            <a:fld id="{9B9A7DB7-B100-478E-94FC-A1A1EB3044ED}" type="slidenum">
              <a:rPr lang="en-US" altLang="en-US"/>
              <a:pPr>
                <a:defRPr/>
              </a:pPr>
              <a:t>‹#›</a:t>
            </a:fld>
            <a:endParaRPr lang="en-US" altLang="en-US"/>
          </a:p>
        </p:txBody>
      </p:sp>
    </p:spTree>
    <p:extLst>
      <p:ext uri="{BB962C8B-B14F-4D97-AF65-F5344CB8AC3E}">
        <p14:creationId xmlns:p14="http://schemas.microsoft.com/office/powerpoint/2010/main" val="13896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ABEED-E3C4-4D48-BA23-A1791B337D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93A42A3-A73E-47AB-864D-57CA9343E3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6D7F69-11A7-41A2-9D82-ED849B279FBA}"/>
              </a:ext>
            </a:extLst>
          </p:cNvPr>
          <p:cNvSpPr>
            <a:spLocks noGrp="1"/>
          </p:cNvSpPr>
          <p:nvPr>
            <p:ph type="sldNum" sz="quarter" idx="12"/>
          </p:nvPr>
        </p:nvSpPr>
        <p:spPr/>
        <p:txBody>
          <a:bodyPr/>
          <a:lstStyle>
            <a:lvl1pPr>
              <a:defRPr/>
            </a:lvl1pPr>
          </a:lstStyle>
          <a:p>
            <a:pPr>
              <a:defRPr/>
            </a:pPr>
            <a:fld id="{0D1DFDBE-BF34-46EF-87AF-1ED3C545AE50}" type="slidenum">
              <a:rPr lang="en-US" altLang="en-US"/>
              <a:pPr>
                <a:defRPr/>
              </a:pPr>
              <a:t>‹#›</a:t>
            </a:fld>
            <a:endParaRPr lang="en-US" altLang="en-US"/>
          </a:p>
        </p:txBody>
      </p:sp>
    </p:spTree>
    <p:extLst>
      <p:ext uri="{BB962C8B-B14F-4D97-AF65-F5344CB8AC3E}">
        <p14:creationId xmlns:p14="http://schemas.microsoft.com/office/powerpoint/2010/main" val="116743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06D46B-352C-4D0B-96BA-1E725A8E08DC}"/>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9879A94-CEFE-4F1D-AC1C-18F02AD3DA77}"/>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0CE88F6-A9AA-4940-8038-10C9194ED414}"/>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DB3E8DF2-E3E1-4E73-836B-61D613505A53}"/>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B3796B2-9530-4E2B-91BB-4550C292E5B1}"/>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42289DBB-96BE-40D7-9A36-AA24D24CE6C7}" type="slidenum">
              <a:rPr lang="en-US" altLang="en-US"/>
              <a:pPr>
                <a:defRPr/>
              </a:pPr>
              <a:t>‹#›</a:t>
            </a:fld>
            <a:endParaRPr lang="en-US" altLang="en-US"/>
          </a:p>
        </p:txBody>
      </p:sp>
    </p:spTree>
    <p:extLst>
      <p:ext uri="{BB962C8B-B14F-4D97-AF65-F5344CB8AC3E}">
        <p14:creationId xmlns:p14="http://schemas.microsoft.com/office/powerpoint/2010/main" val="31563697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79BBC8C-E375-4B41-9287-F5E534314D2D}"/>
              </a:ext>
            </a:extLst>
          </p:cNvPr>
          <p:cNvSpPr>
            <a:spLocks noGrp="1"/>
          </p:cNvSpPr>
          <p:nvPr>
            <p:ph type="title"/>
          </p:nvPr>
        </p:nvSpPr>
        <p:spPr>
          <a:xfrm>
            <a:off x="446567" y="0"/>
            <a:ext cx="8229600" cy="857250"/>
          </a:xfrm>
        </p:spPr>
        <p:txBody>
          <a:bodyPr/>
          <a:lstStyle/>
          <a:p>
            <a:r>
              <a:rPr lang="en-US" altLang="en-US" sz="4050" b="1" dirty="0"/>
              <a:t>Journal</a:t>
            </a:r>
          </a:p>
        </p:txBody>
      </p:sp>
      <p:sp>
        <p:nvSpPr>
          <p:cNvPr id="4099" name="Content Placeholder 2">
            <a:extLst>
              <a:ext uri="{FF2B5EF4-FFF2-40B4-BE49-F238E27FC236}">
                <a16:creationId xmlns:a16="http://schemas.microsoft.com/office/drawing/2014/main" id="{7F92614D-D08B-4606-BC94-824DB2C3A0F3}"/>
              </a:ext>
            </a:extLst>
          </p:cNvPr>
          <p:cNvSpPr>
            <a:spLocks noGrp="1"/>
          </p:cNvSpPr>
          <p:nvPr>
            <p:ph idx="1"/>
          </p:nvPr>
        </p:nvSpPr>
        <p:spPr>
          <a:xfrm>
            <a:off x="0" y="595423"/>
            <a:ext cx="9144000" cy="3999200"/>
          </a:xfrm>
        </p:spPr>
        <p:txBody>
          <a:bodyPr/>
          <a:lstStyle/>
          <a:p>
            <a:pPr>
              <a:defRPr/>
            </a:pPr>
            <a:r>
              <a:rPr lang="en-US" altLang="en-US" sz="3300" dirty="0"/>
              <a:t>Under your own American Dream paragraph you wrote yesterday write if you think the “American Dream” is still possibly today.  Explain why or why not. </a:t>
            </a:r>
            <a:r>
              <a:rPr lang="en-US" altLang="en-US" sz="2700" b="1" u="sng" dirty="0"/>
              <a:t>Homework </a:t>
            </a:r>
          </a:p>
          <a:p>
            <a:pPr lvl="1">
              <a:defRPr/>
            </a:pPr>
            <a:r>
              <a:rPr lang="en-US" altLang="en-US" sz="2700" dirty="0"/>
              <a:t>Sign Up for Remind </a:t>
            </a:r>
          </a:p>
          <a:p>
            <a:pPr lvl="2">
              <a:defRPr/>
            </a:pPr>
            <a:r>
              <a:rPr lang="en-US" altLang="en-US" sz="2400" dirty="0"/>
              <a:t>@mrvolkmar</a:t>
            </a:r>
          </a:p>
          <a:p>
            <a:pPr lvl="1">
              <a:defRPr/>
            </a:pPr>
            <a:r>
              <a:rPr lang="en-US" sz="2700" dirty="0"/>
              <a:t>Chapters 1 and 5 Reading (Online) –  tba</a:t>
            </a:r>
          </a:p>
          <a:p>
            <a:pPr lvl="1">
              <a:defRPr/>
            </a:pPr>
            <a:r>
              <a:rPr lang="en-US" sz="2700" dirty="0"/>
              <a:t>Unit 1 Quiz –  tba</a:t>
            </a:r>
          </a:p>
          <a:p>
            <a:pPr lvl="1">
              <a:defRPr/>
            </a:pPr>
            <a:r>
              <a:rPr lang="en-US" sz="2700" dirty="0"/>
              <a:t>Unit 1 HW and Test –  tba</a:t>
            </a:r>
          </a:p>
        </p:txBody>
      </p:sp>
      <p:sp>
        <p:nvSpPr>
          <p:cNvPr id="11268" name="Slide Number Placeholder 3">
            <a:extLst>
              <a:ext uri="{FF2B5EF4-FFF2-40B4-BE49-F238E27FC236}">
                <a16:creationId xmlns:a16="http://schemas.microsoft.com/office/drawing/2014/main" id="{8880131A-5863-43E2-A7C0-71DCD6F1C9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defTabSz="685800" fontAlgn="base">
              <a:spcBef>
                <a:spcPct val="0"/>
              </a:spcBef>
              <a:spcAft>
                <a:spcPct val="0"/>
              </a:spcAft>
              <a:buClrTx/>
              <a:buNone/>
            </a:pPr>
            <a:fld id="{1A695DBF-6BB1-4EB4-96E1-98E064941D2A}" type="slidenum">
              <a:rPr lang="en-US" altLang="en-US" sz="900" kern="1200">
                <a:solidFill>
                  <a:srgbClr val="898989"/>
                </a:solidFill>
                <a:ea typeface="+mn-ea"/>
                <a:cs typeface="Arial" panose="020B0604020202020204" pitchFamily="34" charset="0"/>
              </a:rPr>
              <a:pPr defTabSz="685800" fontAlgn="base">
                <a:spcBef>
                  <a:spcPct val="0"/>
                </a:spcBef>
                <a:spcAft>
                  <a:spcPct val="0"/>
                </a:spcAft>
                <a:buClrTx/>
                <a:buNone/>
              </a:pPr>
              <a:t>1</a:t>
            </a:fld>
            <a:endParaRPr lang="en-US" altLang="en-US" sz="900" kern="1200">
              <a:solidFill>
                <a:srgbClr val="898989"/>
              </a:solidFill>
              <a:ea typeface="+mn-ea"/>
              <a:cs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urier New"/>
                <a:ea typeface="Courier New"/>
                <a:cs typeface="Courier New"/>
                <a:sym typeface="Courier New"/>
              </a:rPr>
              <a:t>Levels of Government</a:t>
            </a:r>
            <a:endParaRPr b="1">
              <a:latin typeface="Courier New"/>
              <a:ea typeface="Courier New"/>
              <a:cs typeface="Courier New"/>
              <a:sym typeface="Courier New"/>
            </a:endParaRPr>
          </a:p>
        </p:txBody>
      </p:sp>
      <p:sp>
        <p:nvSpPr>
          <p:cNvPr id="130" name="Google Shape;13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74320" lvl="0" indent="-262255" algn="l" rtl="0">
              <a:lnSpc>
                <a:spcPct val="90000"/>
              </a:lnSpc>
              <a:spcBef>
                <a:spcPts val="480"/>
              </a:spcBef>
              <a:spcAft>
                <a:spcPts val="0"/>
              </a:spcAft>
              <a:buClr>
                <a:schemeClr val="lt1"/>
              </a:buClr>
              <a:buSzPts val="2280"/>
              <a:buFont typeface="Courier New"/>
              <a:buChar char="●"/>
            </a:pPr>
            <a:r>
              <a:rPr lang="en" sz="2400" u="sng">
                <a:latin typeface="Courier New"/>
                <a:ea typeface="Courier New"/>
                <a:cs typeface="Courier New"/>
                <a:sym typeface="Courier New"/>
              </a:rPr>
              <a:t>Local:</a:t>
            </a:r>
            <a:r>
              <a:rPr lang="en" sz="2400">
                <a:latin typeface="Courier New"/>
                <a:ea typeface="Courier New"/>
                <a:cs typeface="Courier New"/>
                <a:sym typeface="Courier New"/>
              </a:rPr>
              <a:t> The government of a small area, usually a county, city, or town.</a:t>
            </a:r>
            <a:endParaRPr sz="1400">
              <a:latin typeface="Courier New"/>
              <a:ea typeface="Courier New"/>
              <a:cs typeface="Courier New"/>
              <a:sym typeface="Courier New"/>
            </a:endParaRPr>
          </a:p>
          <a:p>
            <a:pPr marL="0" lvl="0" indent="0" algn="l" rtl="0">
              <a:lnSpc>
                <a:spcPct val="90000"/>
              </a:lnSpc>
              <a:spcBef>
                <a:spcPts val="1600"/>
              </a:spcBef>
              <a:spcAft>
                <a:spcPts val="1600"/>
              </a:spcAft>
              <a:buNone/>
            </a:pPr>
            <a:endParaRPr sz="2400" u="sng">
              <a:latin typeface="Merriweather"/>
              <a:ea typeface="Merriweather"/>
              <a:cs typeface="Merriweather"/>
              <a:sym typeface="Merriweather"/>
            </a:endParaRPr>
          </a:p>
        </p:txBody>
      </p:sp>
      <p:pic>
        <p:nvPicPr>
          <p:cNvPr id="131" name="Google Shape;131;p24" descr="http://pics4.city-data.com/cpicc/cfiles17176.jpg"/>
          <p:cNvPicPr preferRelativeResize="0"/>
          <p:nvPr/>
        </p:nvPicPr>
        <p:blipFill rotWithShape="1">
          <a:blip r:embed="rId3">
            <a:alphaModFix/>
          </a:blip>
          <a:srcRect/>
          <a:stretch/>
        </p:blipFill>
        <p:spPr>
          <a:xfrm>
            <a:off x="1824748" y="2177850"/>
            <a:ext cx="5494500" cy="274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Government</a:t>
            </a:r>
            <a:endParaRPr/>
          </a:p>
        </p:txBody>
      </p:sp>
      <p:sp>
        <p:nvSpPr>
          <p:cNvPr id="137" name="Google Shape;137;p25"/>
          <p:cNvSpPr txBox="1">
            <a:spLocks noGrp="1"/>
          </p:cNvSpPr>
          <p:nvPr>
            <p:ph type="body" idx="1"/>
          </p:nvPr>
        </p:nvSpPr>
        <p:spPr>
          <a:xfrm>
            <a:off x="457200" y="1063375"/>
            <a:ext cx="8229600" cy="3862500"/>
          </a:xfrm>
          <a:prstGeom prst="rect">
            <a:avLst/>
          </a:prstGeom>
        </p:spPr>
        <p:txBody>
          <a:bodyPr spcFirstLastPara="1" wrap="square" lIns="91425" tIns="91425" rIns="91425" bIns="91425" anchor="t" anchorCtr="0">
            <a:noAutofit/>
          </a:bodyPr>
          <a:lstStyle/>
          <a:p>
            <a:pPr marL="273050" lvl="0" indent="-268605" algn="l" rtl="0">
              <a:spcBef>
                <a:spcPts val="0"/>
              </a:spcBef>
              <a:spcAft>
                <a:spcPts val="0"/>
              </a:spcAft>
              <a:buClr>
                <a:srgbClr val="FFFFFF"/>
              </a:buClr>
              <a:buSzPts val="2400"/>
              <a:buFont typeface="Courier New"/>
              <a:buChar char="●"/>
            </a:pPr>
            <a:r>
              <a:rPr lang="en" sz="2400" u="sng">
                <a:solidFill>
                  <a:srgbClr val="FFFFFF"/>
                </a:solidFill>
                <a:latin typeface="Courier New"/>
                <a:ea typeface="Courier New"/>
                <a:cs typeface="Courier New"/>
                <a:sym typeface="Courier New"/>
              </a:rPr>
              <a:t>Democracy:</a:t>
            </a:r>
            <a:r>
              <a:rPr lang="en" sz="2400">
                <a:solidFill>
                  <a:srgbClr val="FFFFFF"/>
                </a:solidFill>
                <a:latin typeface="Courier New"/>
                <a:ea typeface="Courier New"/>
                <a:cs typeface="Courier New"/>
                <a:sym typeface="Courier New"/>
              </a:rPr>
              <a:t> Government by the citizens/people</a:t>
            </a:r>
            <a:endParaRPr sz="2400">
              <a:solidFill>
                <a:srgbClr val="FFFFFF"/>
              </a:solidFill>
              <a:latin typeface="Courier New"/>
              <a:ea typeface="Courier New"/>
              <a:cs typeface="Courier New"/>
              <a:sym typeface="Courier New"/>
            </a:endParaRPr>
          </a:p>
          <a:p>
            <a:pPr marL="457200" lvl="0" indent="457200" algn="l" rtl="0">
              <a:spcBef>
                <a:spcPts val="1600"/>
              </a:spcBef>
              <a:spcAft>
                <a:spcPts val="0"/>
              </a:spcAft>
              <a:buNone/>
            </a:pPr>
            <a:r>
              <a:rPr lang="en" sz="2400">
                <a:solidFill>
                  <a:srgbClr val="FFFFFF"/>
                </a:solidFill>
                <a:latin typeface="Courier New"/>
                <a:ea typeface="Courier New"/>
                <a:cs typeface="Courier New"/>
                <a:sym typeface="Courier New"/>
              </a:rPr>
              <a:t>-Direct Democracy: All citizens have the chance to  vote for any law or action. (Town Hall Meeting)</a:t>
            </a:r>
            <a:endParaRPr sz="2400">
              <a:solidFill>
                <a:srgbClr val="FFFFFF"/>
              </a:solidFill>
              <a:latin typeface="Courier New"/>
              <a:ea typeface="Courier New"/>
              <a:cs typeface="Courier New"/>
              <a:sym typeface="Courier New"/>
            </a:endParaRPr>
          </a:p>
          <a:p>
            <a:pPr marL="457200" lvl="0" indent="457200" algn="l" rtl="0">
              <a:spcBef>
                <a:spcPts val="1600"/>
              </a:spcBef>
              <a:spcAft>
                <a:spcPts val="0"/>
              </a:spcAft>
              <a:buClr>
                <a:srgbClr val="0BD0D9"/>
              </a:buClr>
              <a:buFont typeface="Noto Symbol"/>
              <a:buNone/>
            </a:pPr>
            <a:r>
              <a:rPr lang="en" sz="2400">
                <a:solidFill>
                  <a:srgbClr val="FFFFFF"/>
                </a:solidFill>
                <a:latin typeface="Courier New"/>
                <a:ea typeface="Courier New"/>
                <a:cs typeface="Courier New"/>
                <a:sym typeface="Courier New"/>
              </a:rPr>
              <a:t>- Representative Democracy: citizens elect people to represent them in making government decisions.</a:t>
            </a:r>
            <a:endParaRPr sz="2400">
              <a:solidFill>
                <a:srgbClr val="000000"/>
              </a:solidFill>
              <a:latin typeface="Courier New"/>
              <a:ea typeface="Courier New"/>
              <a:cs typeface="Courier New"/>
              <a:sym typeface="Courier New"/>
            </a:endParaRPr>
          </a:p>
          <a:p>
            <a:pPr marL="273050" lvl="0" indent="-273050" algn="l" rtl="0">
              <a:spcBef>
                <a:spcPts val="1600"/>
              </a:spcBef>
              <a:spcAft>
                <a:spcPts val="0"/>
              </a:spcAft>
              <a:buClr>
                <a:srgbClr val="0BD0D9"/>
              </a:buClr>
              <a:buFont typeface="Noto Symbol"/>
              <a:buNone/>
            </a:pPr>
            <a:endParaRPr sz="2400">
              <a:solidFill>
                <a:srgbClr val="000000"/>
              </a:solidFill>
              <a:latin typeface="Courier New"/>
              <a:ea typeface="Courier New"/>
              <a:cs typeface="Courier New"/>
              <a:sym typeface="Courier New"/>
            </a:endParaRPr>
          </a:p>
          <a:p>
            <a:pPr marL="273050" lvl="0" indent="-273050" algn="l" rtl="0">
              <a:spcBef>
                <a:spcPts val="1600"/>
              </a:spcBef>
              <a:spcAft>
                <a:spcPts val="0"/>
              </a:spcAft>
              <a:buClr>
                <a:srgbClr val="0BD0D9"/>
              </a:buClr>
              <a:buFont typeface="Noto Symbol"/>
              <a:buNone/>
            </a:pPr>
            <a:endParaRPr sz="2400">
              <a:solidFill>
                <a:srgbClr val="000000"/>
              </a:solidFill>
              <a:latin typeface="Courier New"/>
              <a:ea typeface="Courier New"/>
              <a:cs typeface="Courier New"/>
              <a:sym typeface="Courier New"/>
            </a:endParaRPr>
          </a:p>
          <a:p>
            <a:pPr marL="273050" lvl="0" indent="-273050" algn="l" rtl="0">
              <a:spcBef>
                <a:spcPts val="1600"/>
              </a:spcBef>
              <a:spcAft>
                <a:spcPts val="0"/>
              </a:spcAft>
              <a:buClr>
                <a:srgbClr val="0BD0D9"/>
              </a:buClr>
              <a:buFont typeface="Noto Symbol"/>
              <a:buNone/>
            </a:pPr>
            <a:r>
              <a:rPr lang="en" sz="2400">
                <a:solidFill>
                  <a:srgbClr val="000000"/>
                </a:solidFill>
                <a:latin typeface="Courier New"/>
                <a:ea typeface="Courier New"/>
                <a:cs typeface="Courier New"/>
                <a:sym typeface="Courier New"/>
              </a:rPr>
              <a:t>      </a:t>
            </a:r>
            <a:endParaRPr sz="2400">
              <a:solidFill>
                <a:srgbClr val="000000"/>
              </a:solidFill>
              <a:latin typeface="Courier New"/>
              <a:ea typeface="Courier New"/>
              <a:cs typeface="Courier New"/>
              <a:sym typeface="Courier New"/>
            </a:endParaRPr>
          </a:p>
          <a:p>
            <a:pPr marL="0" lvl="0" indent="0" algn="l" rtl="0">
              <a:spcBef>
                <a:spcPts val="1600"/>
              </a:spcBef>
              <a:spcAft>
                <a:spcPts val="1600"/>
              </a:spcAft>
              <a:buNone/>
            </a:pPr>
            <a:endParaRPr sz="2400">
              <a:solidFill>
                <a:srgbClr val="000000"/>
              </a:solidFill>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Monarchy</a:t>
            </a:r>
            <a:endParaRPr/>
          </a:p>
        </p:txBody>
      </p:sp>
      <p:sp>
        <p:nvSpPr>
          <p:cNvPr id="143" name="Google Shape;143;p26"/>
          <p:cNvSpPr txBox="1">
            <a:spLocks noGrp="1"/>
          </p:cNvSpPr>
          <p:nvPr>
            <p:ph type="body" idx="1"/>
          </p:nvPr>
        </p:nvSpPr>
        <p:spPr>
          <a:xfrm>
            <a:off x="40950" y="1063375"/>
            <a:ext cx="4230300" cy="3862500"/>
          </a:xfrm>
          <a:prstGeom prst="rect">
            <a:avLst/>
          </a:prstGeom>
        </p:spPr>
        <p:txBody>
          <a:bodyPr spcFirstLastPara="1" wrap="square" lIns="91425" tIns="91425" rIns="91425" bIns="91425" anchor="t" anchorCtr="0">
            <a:noAutofit/>
          </a:bodyPr>
          <a:lstStyle/>
          <a:p>
            <a:pPr marL="457200" lvl="0" indent="-393700" algn="l" rtl="0">
              <a:lnSpc>
                <a:spcPct val="90000"/>
              </a:lnSpc>
              <a:spcBef>
                <a:spcPts val="0"/>
              </a:spcBef>
              <a:spcAft>
                <a:spcPts val="0"/>
              </a:spcAft>
              <a:buClr>
                <a:srgbClr val="FFFFFF"/>
              </a:buClr>
              <a:buSzPts val="2600"/>
              <a:buFont typeface="Merriweather"/>
              <a:buChar char="●"/>
            </a:pPr>
            <a:r>
              <a:rPr lang="en" sz="2600">
                <a:solidFill>
                  <a:srgbClr val="FFFFFF"/>
                </a:solidFill>
                <a:latin typeface="Merriweather"/>
                <a:ea typeface="Merriweather"/>
                <a:cs typeface="Merriweather"/>
                <a:sym typeface="Merriweather"/>
              </a:rPr>
              <a:t>a King or Queen controls the entire government and makes all decisions</a:t>
            </a:r>
            <a:endParaRPr sz="1400">
              <a:solidFill>
                <a:srgbClr val="FFFFFF"/>
              </a:solidFill>
            </a:endParaRPr>
          </a:p>
          <a:p>
            <a:pPr marL="640080" lvl="1" indent="-259080" algn="l" rtl="0">
              <a:lnSpc>
                <a:spcPct val="90000"/>
              </a:lnSpc>
              <a:spcBef>
                <a:spcPts val="0"/>
              </a:spcBef>
              <a:spcAft>
                <a:spcPts val="0"/>
              </a:spcAft>
              <a:buClr>
                <a:srgbClr val="FFFFFF"/>
              </a:buClr>
              <a:buSzPts val="2040"/>
              <a:buFont typeface="Noto Symbol"/>
              <a:buChar char="●"/>
            </a:pPr>
            <a:r>
              <a:rPr lang="en">
                <a:solidFill>
                  <a:srgbClr val="FFFFFF"/>
                </a:solidFill>
                <a:latin typeface="Merriweather"/>
                <a:ea typeface="Merriweather"/>
                <a:cs typeface="Merriweather"/>
                <a:sym typeface="Merriweather"/>
              </a:rPr>
              <a:t>Constitutional monarchy: the King or Queen shares power with a legislative body, often called the parliament</a:t>
            </a:r>
            <a:endParaRPr sz="1400">
              <a:solidFill>
                <a:srgbClr val="FFFFFF"/>
              </a:solidFill>
            </a:endParaRPr>
          </a:p>
          <a:p>
            <a:pPr marL="0" lvl="0" indent="0" algn="l" rtl="0">
              <a:spcBef>
                <a:spcPts val="1600"/>
              </a:spcBef>
              <a:spcAft>
                <a:spcPts val="1600"/>
              </a:spcAft>
              <a:buNone/>
            </a:pPr>
            <a:endParaRPr sz="1800">
              <a:solidFill>
                <a:srgbClr val="FFFFFF"/>
              </a:solidFill>
            </a:endParaRPr>
          </a:p>
        </p:txBody>
      </p:sp>
      <p:pic>
        <p:nvPicPr>
          <p:cNvPr id="144" name="Google Shape;144;p26" descr="mw170663.jpg"/>
          <p:cNvPicPr preferRelativeResize="0"/>
          <p:nvPr/>
        </p:nvPicPr>
        <p:blipFill>
          <a:blip r:embed="rId3">
            <a:alphaModFix/>
          </a:blip>
          <a:stretch>
            <a:fillRect/>
          </a:stretch>
        </p:blipFill>
        <p:spPr>
          <a:xfrm>
            <a:off x="4271250" y="0"/>
            <a:ext cx="2852400" cy="3478550"/>
          </a:xfrm>
          <a:prstGeom prst="rect">
            <a:avLst/>
          </a:prstGeom>
          <a:noFill/>
          <a:ln>
            <a:noFill/>
          </a:ln>
        </p:spPr>
      </p:pic>
      <p:pic>
        <p:nvPicPr>
          <p:cNvPr id="145" name="Google Shape;145;p26" descr="Queen Elizabeth II greets"/>
          <p:cNvPicPr preferRelativeResize="0"/>
          <p:nvPr/>
        </p:nvPicPr>
        <p:blipFill>
          <a:blip r:embed="rId4">
            <a:alphaModFix/>
          </a:blip>
          <a:stretch>
            <a:fillRect/>
          </a:stretch>
        </p:blipFill>
        <p:spPr>
          <a:xfrm>
            <a:off x="6275863" y="0"/>
            <a:ext cx="2789989" cy="3862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457200" y="205975"/>
            <a:ext cx="4081800" cy="857400"/>
          </a:xfrm>
          <a:prstGeom prst="rect">
            <a:avLst/>
          </a:prstGeom>
        </p:spPr>
        <p:txBody>
          <a:bodyPr spcFirstLastPara="1" wrap="square" lIns="91425" tIns="91425" rIns="91425" bIns="91425" anchor="t" anchorCtr="0">
            <a:noAutofit/>
          </a:bodyPr>
          <a:lstStyle/>
          <a:p>
            <a:pPr marL="0" lvl="0" indent="0" algn="l" rtl="0">
              <a:lnSpc>
                <a:spcPct val="90000"/>
              </a:lnSpc>
              <a:spcBef>
                <a:spcPts val="520"/>
              </a:spcBef>
              <a:spcAft>
                <a:spcPts val="0"/>
              </a:spcAft>
              <a:buNone/>
            </a:pPr>
            <a:r>
              <a:rPr lang="en" sz="2600" b="0" u="sng">
                <a:solidFill>
                  <a:srgbClr val="FFFFFF"/>
                </a:solidFill>
                <a:latin typeface="Merriweather"/>
                <a:ea typeface="Merriweather"/>
                <a:cs typeface="Merriweather"/>
                <a:sym typeface="Merriweather"/>
              </a:rPr>
              <a:t>Dictatorship/Autocracy/Totalitarian State:</a:t>
            </a:r>
            <a:endParaRPr/>
          </a:p>
        </p:txBody>
      </p:sp>
      <p:sp>
        <p:nvSpPr>
          <p:cNvPr id="151" name="Google Shape;151;p27"/>
          <p:cNvSpPr txBox="1">
            <a:spLocks noGrp="1"/>
          </p:cNvSpPr>
          <p:nvPr>
            <p:ph type="body" idx="1"/>
          </p:nvPr>
        </p:nvSpPr>
        <p:spPr>
          <a:xfrm>
            <a:off x="457200" y="1200150"/>
            <a:ext cx="4667100" cy="3725700"/>
          </a:xfrm>
          <a:prstGeom prst="rect">
            <a:avLst/>
          </a:prstGeom>
        </p:spPr>
        <p:txBody>
          <a:bodyPr spcFirstLastPara="1" wrap="square" lIns="91425" tIns="91425" rIns="91425" bIns="91425" anchor="t" anchorCtr="0">
            <a:noAutofit/>
          </a:bodyPr>
          <a:lstStyle/>
          <a:p>
            <a:pPr marL="274320" lvl="0" indent="-274320" algn="l" rtl="0">
              <a:lnSpc>
                <a:spcPct val="90000"/>
              </a:lnSpc>
              <a:spcBef>
                <a:spcPts val="520"/>
              </a:spcBef>
              <a:spcAft>
                <a:spcPts val="0"/>
              </a:spcAft>
              <a:buClr>
                <a:srgbClr val="FFFFFF"/>
              </a:buClr>
              <a:buSzPts val="2470"/>
              <a:buFont typeface="Noto Symbol"/>
              <a:buChar char="●"/>
            </a:pPr>
            <a:r>
              <a:rPr lang="en" sz="2600">
                <a:solidFill>
                  <a:srgbClr val="FFFFFF"/>
                </a:solidFill>
                <a:latin typeface="Merriweather"/>
                <a:ea typeface="Merriweather"/>
                <a:cs typeface="Merriweather"/>
                <a:sym typeface="Merriweather"/>
              </a:rPr>
              <a:t>A</a:t>
            </a:r>
            <a:r>
              <a:rPr lang="en" sz="2600" u="sng">
                <a:solidFill>
                  <a:srgbClr val="FFFFFF"/>
                </a:solidFill>
                <a:latin typeface="Merriweather"/>
                <a:ea typeface="Merriweather"/>
                <a:cs typeface="Merriweather"/>
                <a:sym typeface="Merriweather"/>
              </a:rPr>
              <a:t> single ruler</a:t>
            </a:r>
            <a:r>
              <a:rPr lang="en" sz="2600">
                <a:solidFill>
                  <a:srgbClr val="FFFFFF"/>
                </a:solidFill>
                <a:latin typeface="Merriweather"/>
                <a:ea typeface="Merriweather"/>
                <a:cs typeface="Merriweather"/>
                <a:sym typeface="Merriweather"/>
              </a:rPr>
              <a:t> completely controls the government and all decision-making.  This person usually came to power by military force.</a:t>
            </a:r>
            <a:endParaRPr sz="1400">
              <a:solidFill>
                <a:srgbClr val="FFFFFF"/>
              </a:solidFill>
            </a:endParaRPr>
          </a:p>
          <a:p>
            <a:pPr marL="0" lvl="0" indent="0" algn="l" rtl="0">
              <a:spcBef>
                <a:spcPts val="1600"/>
              </a:spcBef>
              <a:spcAft>
                <a:spcPts val="1600"/>
              </a:spcAft>
              <a:buNone/>
            </a:pPr>
            <a:endParaRPr>
              <a:solidFill>
                <a:srgbClr val="FFFFFF"/>
              </a:solidFill>
            </a:endParaRPr>
          </a:p>
        </p:txBody>
      </p:sp>
      <p:pic>
        <p:nvPicPr>
          <p:cNvPr id="152" name="Google Shape;152;p27" descr="Adolf Hitler"/>
          <p:cNvPicPr preferRelativeResize="0"/>
          <p:nvPr/>
        </p:nvPicPr>
        <p:blipFill>
          <a:blip r:embed="rId3">
            <a:alphaModFix/>
          </a:blip>
          <a:stretch>
            <a:fillRect/>
          </a:stretch>
        </p:blipFill>
        <p:spPr>
          <a:xfrm>
            <a:off x="5257864" y="0"/>
            <a:ext cx="1633462" cy="2584425"/>
          </a:xfrm>
          <a:prstGeom prst="rect">
            <a:avLst/>
          </a:prstGeom>
          <a:noFill/>
          <a:ln>
            <a:noFill/>
          </a:ln>
        </p:spPr>
      </p:pic>
      <p:pic>
        <p:nvPicPr>
          <p:cNvPr id="153" name="Google Shape;153;p27" descr="CroppedStalin1943.jpg"/>
          <p:cNvPicPr preferRelativeResize="0"/>
          <p:nvPr/>
        </p:nvPicPr>
        <p:blipFill>
          <a:blip r:embed="rId4">
            <a:alphaModFix/>
          </a:blip>
          <a:stretch>
            <a:fillRect/>
          </a:stretch>
        </p:blipFill>
        <p:spPr>
          <a:xfrm>
            <a:off x="7024775" y="0"/>
            <a:ext cx="2119225" cy="2584425"/>
          </a:xfrm>
          <a:prstGeom prst="rect">
            <a:avLst/>
          </a:prstGeom>
          <a:noFill/>
          <a:ln>
            <a:noFill/>
          </a:ln>
        </p:spPr>
      </p:pic>
      <p:pic>
        <p:nvPicPr>
          <p:cNvPr id="154" name="Google Shape;154;p27" descr="Kim.png"/>
          <p:cNvPicPr preferRelativeResize="0"/>
          <p:nvPr/>
        </p:nvPicPr>
        <p:blipFill>
          <a:blip r:embed="rId5">
            <a:alphaModFix/>
          </a:blip>
          <a:stretch>
            <a:fillRect/>
          </a:stretch>
        </p:blipFill>
        <p:spPr>
          <a:xfrm>
            <a:off x="5257880" y="2584421"/>
            <a:ext cx="3886116" cy="2584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Theocracy</a:t>
            </a:r>
            <a:endParaRPr/>
          </a:p>
        </p:txBody>
      </p:sp>
      <p:sp>
        <p:nvSpPr>
          <p:cNvPr id="160" name="Google Shape;160;p28"/>
          <p:cNvSpPr txBox="1">
            <a:spLocks noGrp="1"/>
          </p:cNvSpPr>
          <p:nvPr>
            <p:ph type="body" idx="1"/>
          </p:nvPr>
        </p:nvSpPr>
        <p:spPr>
          <a:xfrm>
            <a:off x="4568700" y="1200150"/>
            <a:ext cx="4118100" cy="3725700"/>
          </a:xfrm>
          <a:prstGeom prst="rect">
            <a:avLst/>
          </a:prstGeom>
        </p:spPr>
        <p:txBody>
          <a:bodyPr spcFirstLastPara="1" wrap="square" lIns="91425" tIns="91425" rIns="91425" bIns="91425" anchor="t" anchorCtr="0">
            <a:noAutofit/>
          </a:bodyPr>
          <a:lstStyle/>
          <a:p>
            <a:pPr marL="0" lvl="0" indent="0" algn="l" rtl="0">
              <a:lnSpc>
                <a:spcPct val="90000"/>
              </a:lnSpc>
              <a:spcBef>
                <a:spcPts val="520"/>
              </a:spcBef>
              <a:spcAft>
                <a:spcPts val="0"/>
              </a:spcAft>
              <a:buNone/>
            </a:pPr>
            <a:r>
              <a:rPr lang="en" sz="2600">
                <a:solidFill>
                  <a:srgbClr val="FFFFFF"/>
                </a:solidFill>
                <a:latin typeface="Merriweather"/>
                <a:ea typeface="Merriweather"/>
                <a:cs typeface="Merriweather"/>
                <a:sym typeface="Merriweather"/>
              </a:rPr>
              <a:t>Government is controlled by religious leaders</a:t>
            </a:r>
            <a:endParaRPr sz="1400">
              <a:solidFill>
                <a:srgbClr val="FFFFFF"/>
              </a:solidFill>
            </a:endParaRPr>
          </a:p>
          <a:p>
            <a:pPr marL="0" lvl="0" indent="0" algn="l" rtl="0">
              <a:spcBef>
                <a:spcPts val="1600"/>
              </a:spcBef>
              <a:spcAft>
                <a:spcPts val="1600"/>
              </a:spcAft>
              <a:buNone/>
            </a:pPr>
            <a:endParaRPr>
              <a:solidFill>
                <a:srgbClr val="FFFFFF"/>
              </a:solidFill>
            </a:endParaRPr>
          </a:p>
        </p:txBody>
      </p:sp>
      <p:pic>
        <p:nvPicPr>
          <p:cNvPr id="161" name="Google Shape;161;p28" descr="16617578-Abstract-word-cloud-for-Theocracy-with-related-tags-and-terms-Stock-Photo.jpg"/>
          <p:cNvPicPr preferRelativeResize="0"/>
          <p:nvPr/>
        </p:nvPicPr>
        <p:blipFill>
          <a:blip r:embed="rId3">
            <a:alphaModFix/>
          </a:blip>
          <a:stretch>
            <a:fillRect/>
          </a:stretch>
        </p:blipFill>
        <p:spPr>
          <a:xfrm>
            <a:off x="457200" y="1200150"/>
            <a:ext cx="3519601" cy="3447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Oligarchy</a:t>
            </a:r>
            <a:endParaRPr/>
          </a:p>
        </p:txBody>
      </p:sp>
      <p:sp>
        <p:nvSpPr>
          <p:cNvPr id="167" name="Google Shape;167;p29"/>
          <p:cNvSpPr txBox="1">
            <a:spLocks noGrp="1"/>
          </p:cNvSpPr>
          <p:nvPr>
            <p:ph type="body" idx="1"/>
          </p:nvPr>
        </p:nvSpPr>
        <p:spPr>
          <a:xfrm>
            <a:off x="457200" y="1200150"/>
            <a:ext cx="4101600" cy="3725700"/>
          </a:xfrm>
          <a:prstGeom prst="rect">
            <a:avLst/>
          </a:prstGeom>
        </p:spPr>
        <p:txBody>
          <a:bodyPr spcFirstLastPara="1" wrap="square" lIns="91425" tIns="91425" rIns="91425" bIns="91425" anchor="t" anchorCtr="0">
            <a:noAutofit/>
          </a:bodyPr>
          <a:lstStyle/>
          <a:p>
            <a:pPr marL="0" lvl="0" indent="0" algn="l" rtl="0">
              <a:lnSpc>
                <a:spcPct val="90000"/>
              </a:lnSpc>
              <a:spcBef>
                <a:spcPts val="520"/>
              </a:spcBef>
              <a:spcAft>
                <a:spcPts val="1600"/>
              </a:spcAft>
              <a:buNone/>
            </a:pPr>
            <a:r>
              <a:rPr lang="en" sz="2600">
                <a:solidFill>
                  <a:srgbClr val="FFFFFF"/>
                </a:solidFill>
                <a:latin typeface="Merriweather"/>
                <a:ea typeface="Merriweather"/>
                <a:cs typeface="Merriweather"/>
                <a:sym typeface="Merriweather"/>
              </a:rPr>
              <a:t>Government of the few; often a small group of wealthy nobles/aristocrats</a:t>
            </a:r>
            <a:endParaRPr>
              <a:solidFill>
                <a:srgbClr val="FFFFFF"/>
              </a:solidFill>
            </a:endParaRPr>
          </a:p>
        </p:txBody>
      </p:sp>
      <p:pic>
        <p:nvPicPr>
          <p:cNvPr id="168" name="Google Shape;168;p29" descr="sparta.jpg"/>
          <p:cNvPicPr preferRelativeResize="0"/>
          <p:nvPr/>
        </p:nvPicPr>
        <p:blipFill>
          <a:blip r:embed="rId3">
            <a:alphaModFix/>
          </a:blip>
          <a:stretch>
            <a:fillRect/>
          </a:stretch>
        </p:blipFill>
        <p:spPr>
          <a:xfrm>
            <a:off x="4433334" y="1840975"/>
            <a:ext cx="4476750" cy="285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30"/>
          <p:cNvSpPr txBox="1">
            <a:spLocks noGrp="1"/>
          </p:cNvSpPr>
          <p:nvPr>
            <p:ph type="body" idx="1"/>
          </p:nvPr>
        </p:nvSpPr>
        <p:spPr>
          <a:xfrm>
            <a:off x="457200" y="205975"/>
            <a:ext cx="8229600" cy="471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7200" dirty="0"/>
              <a:t>Does anyone know what the three branches of Government are?</a:t>
            </a:r>
            <a:endParaRPr sz="7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Branches of Government</a:t>
            </a:r>
            <a:endParaRPr/>
          </a:p>
        </p:txBody>
      </p:sp>
      <p:sp>
        <p:nvSpPr>
          <p:cNvPr id="180" name="Google Shape;18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73050" lvl="0" indent="-273050" algn="l" rtl="0">
              <a:spcBef>
                <a:spcPts val="0"/>
              </a:spcBef>
              <a:spcAft>
                <a:spcPts val="0"/>
              </a:spcAft>
              <a:buClr>
                <a:schemeClr val="lt1"/>
              </a:buClr>
              <a:buSzPts val="2470"/>
              <a:buFont typeface="Noto Symbol"/>
              <a:buChar char="●"/>
            </a:pPr>
            <a:r>
              <a:rPr lang="en" sz="2600" u="sng">
                <a:latin typeface="Merriweather"/>
                <a:ea typeface="Merriweather"/>
                <a:cs typeface="Merriweather"/>
                <a:sym typeface="Merriweather"/>
              </a:rPr>
              <a:t>Legislative:</a:t>
            </a:r>
            <a:r>
              <a:rPr lang="en" sz="2600">
                <a:latin typeface="Merriweather"/>
                <a:ea typeface="Merriweather"/>
                <a:cs typeface="Merriweather"/>
                <a:sym typeface="Merriweather"/>
              </a:rPr>
              <a:t> Makes laws</a:t>
            </a:r>
            <a:endParaRPr sz="1400"/>
          </a:p>
          <a:p>
            <a:pPr marL="273050" lvl="0" indent="-273050" algn="l" rtl="0">
              <a:spcBef>
                <a:spcPts val="1600"/>
              </a:spcBef>
              <a:spcAft>
                <a:spcPts val="0"/>
              </a:spcAft>
              <a:buNone/>
            </a:pPr>
            <a:r>
              <a:rPr lang="en" sz="2600">
                <a:latin typeface="Merriweather"/>
                <a:ea typeface="Merriweather"/>
                <a:cs typeface="Merriweather"/>
                <a:sym typeface="Merriweather"/>
              </a:rPr>
              <a:t>  -Ex: US Congress, NC General Assembly</a:t>
            </a:r>
            <a:endParaRPr sz="2600">
              <a:latin typeface="Merriweather"/>
              <a:ea typeface="Merriweather"/>
              <a:cs typeface="Merriweather"/>
              <a:sym typeface="Merriweather"/>
            </a:endParaRPr>
          </a:p>
          <a:p>
            <a:pPr marL="273050" lvl="0" indent="-273050" algn="l" rtl="0">
              <a:spcBef>
                <a:spcPts val="1600"/>
              </a:spcBef>
              <a:spcAft>
                <a:spcPts val="1600"/>
              </a:spcAft>
              <a:buClr>
                <a:srgbClr val="0BD0D9"/>
              </a:buClr>
              <a:buFont typeface="Noto Symbol"/>
              <a:buNone/>
            </a:pPr>
            <a:endParaRPr sz="2600">
              <a:latin typeface="Merriweather"/>
              <a:ea typeface="Merriweather"/>
              <a:cs typeface="Merriweather"/>
              <a:sym typeface="Merriweather"/>
            </a:endParaRPr>
          </a:p>
        </p:txBody>
      </p:sp>
      <p:pic>
        <p:nvPicPr>
          <p:cNvPr id="181" name="Google Shape;181;p31"/>
          <p:cNvPicPr preferRelativeResize="0"/>
          <p:nvPr/>
        </p:nvPicPr>
        <p:blipFill>
          <a:blip r:embed="rId3">
            <a:alphaModFix/>
          </a:blip>
          <a:stretch>
            <a:fillRect/>
          </a:stretch>
        </p:blipFill>
        <p:spPr>
          <a:xfrm>
            <a:off x="0" y="2295300"/>
            <a:ext cx="5063475" cy="2848200"/>
          </a:xfrm>
          <a:prstGeom prst="rect">
            <a:avLst/>
          </a:prstGeom>
          <a:noFill/>
          <a:ln>
            <a:noFill/>
          </a:ln>
        </p:spPr>
      </p:pic>
      <p:pic>
        <p:nvPicPr>
          <p:cNvPr id="182" name="Google Shape;182;p31"/>
          <p:cNvPicPr preferRelativeResize="0"/>
          <p:nvPr/>
        </p:nvPicPr>
        <p:blipFill>
          <a:blip r:embed="rId4">
            <a:alphaModFix/>
          </a:blip>
          <a:stretch>
            <a:fillRect/>
          </a:stretch>
        </p:blipFill>
        <p:spPr>
          <a:xfrm>
            <a:off x="4445125" y="2642575"/>
            <a:ext cx="4698876" cy="2500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Branches of Government</a:t>
            </a:r>
            <a:endParaRPr/>
          </a:p>
        </p:txBody>
      </p:sp>
      <p:sp>
        <p:nvSpPr>
          <p:cNvPr id="188" name="Google Shape;188;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73050" lvl="0" indent="-273050" algn="l" rtl="0">
              <a:spcBef>
                <a:spcPts val="520"/>
              </a:spcBef>
              <a:spcAft>
                <a:spcPts val="0"/>
              </a:spcAft>
              <a:buClr>
                <a:schemeClr val="lt1"/>
              </a:buClr>
              <a:buSzPts val="2470"/>
              <a:buFont typeface="Noto Symbol"/>
              <a:buChar char="●"/>
            </a:pPr>
            <a:r>
              <a:rPr lang="en" sz="2600" u="sng" dirty="0">
                <a:latin typeface="Merriweather"/>
                <a:ea typeface="Merriweather"/>
                <a:cs typeface="Merriweather"/>
                <a:sym typeface="Merriweather"/>
              </a:rPr>
              <a:t>Executive:</a:t>
            </a:r>
            <a:r>
              <a:rPr lang="en" sz="2600" dirty="0">
                <a:latin typeface="Merriweather"/>
                <a:ea typeface="Merriweather"/>
                <a:cs typeface="Merriweather"/>
                <a:sym typeface="Merriweather"/>
              </a:rPr>
              <a:t> Enforces laws</a:t>
            </a:r>
            <a:endParaRPr sz="1400" dirty="0"/>
          </a:p>
          <a:p>
            <a:pPr marL="273050" lvl="0" indent="-273050" algn="l" rtl="0">
              <a:spcBef>
                <a:spcPts val="1600"/>
              </a:spcBef>
              <a:spcAft>
                <a:spcPts val="1600"/>
              </a:spcAft>
              <a:buClr>
                <a:srgbClr val="0BD0D9"/>
              </a:buClr>
              <a:buFont typeface="Noto Symbol"/>
              <a:buNone/>
            </a:pPr>
            <a:r>
              <a:rPr lang="en" sz="2600" dirty="0">
                <a:latin typeface="Merriweather"/>
                <a:ea typeface="Merriweather"/>
                <a:cs typeface="Merriweather"/>
                <a:sym typeface="Merriweather"/>
              </a:rPr>
              <a:t>    - President </a:t>
            </a:r>
            <a:r>
              <a:rPr lang="en-US" sz="2600" dirty="0">
                <a:latin typeface="Merriweather"/>
                <a:ea typeface="Merriweather"/>
                <a:cs typeface="Merriweather"/>
                <a:sym typeface="Merriweather"/>
              </a:rPr>
              <a:t>Donald Trump</a:t>
            </a:r>
            <a:r>
              <a:rPr lang="en" sz="2600" dirty="0">
                <a:latin typeface="Merriweather"/>
                <a:ea typeface="Merriweather"/>
                <a:cs typeface="Merriweather"/>
                <a:sym typeface="Merriweather"/>
              </a:rPr>
              <a:t>, Governor Pat McCrory </a:t>
            </a:r>
            <a:endParaRPr dirty="0"/>
          </a:p>
        </p:txBody>
      </p:sp>
      <p:pic>
        <p:nvPicPr>
          <p:cNvPr id="189" name="Google Shape;189;p32"/>
          <p:cNvPicPr preferRelativeResize="0"/>
          <p:nvPr/>
        </p:nvPicPr>
        <p:blipFill>
          <a:blip r:embed="rId3">
            <a:alphaModFix/>
          </a:blip>
          <a:stretch>
            <a:fillRect/>
          </a:stretch>
        </p:blipFill>
        <p:spPr>
          <a:xfrm>
            <a:off x="5659463" y="2908213"/>
            <a:ext cx="2619375" cy="1743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Branches of Government</a:t>
            </a:r>
            <a:endParaRPr/>
          </a:p>
        </p:txBody>
      </p:sp>
      <p:sp>
        <p:nvSpPr>
          <p:cNvPr id="195" name="Google Shape;19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73050" lvl="0" indent="-273050" algn="l" rtl="0">
              <a:spcBef>
                <a:spcPts val="520"/>
              </a:spcBef>
              <a:spcAft>
                <a:spcPts val="0"/>
              </a:spcAft>
              <a:buClr>
                <a:schemeClr val="lt1"/>
              </a:buClr>
              <a:buSzPts val="2470"/>
              <a:buFont typeface="Noto Symbol"/>
              <a:buChar char="●"/>
            </a:pPr>
            <a:r>
              <a:rPr lang="en" sz="2600" u="sng">
                <a:latin typeface="Merriweather"/>
                <a:ea typeface="Merriweather"/>
                <a:cs typeface="Merriweather"/>
                <a:sym typeface="Merriweather"/>
              </a:rPr>
              <a:t>Judicial:</a:t>
            </a:r>
            <a:r>
              <a:rPr lang="en" sz="2600">
                <a:latin typeface="Merriweather"/>
                <a:ea typeface="Merriweather"/>
                <a:cs typeface="Merriweather"/>
                <a:sym typeface="Merriweather"/>
              </a:rPr>
              <a:t> </a:t>
            </a:r>
            <a:endParaRPr sz="2600">
              <a:latin typeface="Merriweather"/>
              <a:ea typeface="Merriweather"/>
              <a:cs typeface="Merriweather"/>
              <a:sym typeface="Merriweather"/>
            </a:endParaRPr>
          </a:p>
          <a:p>
            <a:pPr marL="0" lvl="0" indent="0" algn="l" rtl="0">
              <a:spcBef>
                <a:spcPts val="1600"/>
              </a:spcBef>
              <a:spcAft>
                <a:spcPts val="0"/>
              </a:spcAft>
              <a:buNone/>
            </a:pPr>
            <a:r>
              <a:rPr lang="en" sz="2600">
                <a:latin typeface="Merriweather"/>
                <a:ea typeface="Merriweather"/>
                <a:cs typeface="Merriweather"/>
                <a:sym typeface="Merriweather"/>
              </a:rPr>
              <a:t>Interprets laws </a:t>
            </a:r>
            <a:endParaRPr sz="2600">
              <a:latin typeface="Merriweather"/>
              <a:ea typeface="Merriweather"/>
              <a:cs typeface="Merriweather"/>
              <a:sym typeface="Merriweather"/>
            </a:endParaRPr>
          </a:p>
          <a:p>
            <a:pPr marL="0" lvl="0" indent="0" algn="l" rtl="0">
              <a:spcBef>
                <a:spcPts val="1600"/>
              </a:spcBef>
              <a:spcAft>
                <a:spcPts val="0"/>
              </a:spcAft>
              <a:buNone/>
            </a:pPr>
            <a:r>
              <a:rPr lang="en" sz="2600">
                <a:latin typeface="Merriweather"/>
                <a:ea typeface="Merriweather"/>
                <a:cs typeface="Merriweather"/>
                <a:sym typeface="Merriweather"/>
              </a:rPr>
              <a:t>- Courts</a:t>
            </a:r>
            <a:endParaRPr sz="2600">
              <a:latin typeface="Merriweather"/>
              <a:ea typeface="Merriweather"/>
              <a:cs typeface="Merriweather"/>
              <a:sym typeface="Merriweather"/>
            </a:endParaRPr>
          </a:p>
          <a:p>
            <a:pPr marL="0" lvl="0" indent="0" algn="l" rtl="0">
              <a:spcBef>
                <a:spcPts val="1600"/>
              </a:spcBef>
              <a:spcAft>
                <a:spcPts val="0"/>
              </a:spcAft>
              <a:buNone/>
            </a:pPr>
            <a:r>
              <a:rPr lang="en" sz="2600">
                <a:latin typeface="Merriweather"/>
                <a:ea typeface="Merriweather"/>
                <a:cs typeface="Merriweather"/>
                <a:sym typeface="Merriweather"/>
              </a:rPr>
              <a:t>Pictured: U.S.</a:t>
            </a:r>
            <a:endParaRPr sz="2600">
              <a:latin typeface="Merriweather"/>
              <a:ea typeface="Merriweather"/>
              <a:cs typeface="Merriweather"/>
              <a:sym typeface="Merriweather"/>
            </a:endParaRPr>
          </a:p>
          <a:p>
            <a:pPr marL="0" lvl="0" indent="0" algn="l" rtl="0">
              <a:spcBef>
                <a:spcPts val="1600"/>
              </a:spcBef>
              <a:spcAft>
                <a:spcPts val="0"/>
              </a:spcAft>
              <a:buNone/>
            </a:pPr>
            <a:r>
              <a:rPr lang="en" sz="2600">
                <a:latin typeface="Merriweather"/>
                <a:ea typeface="Merriweather"/>
                <a:cs typeface="Merriweather"/>
                <a:sym typeface="Merriweather"/>
              </a:rPr>
              <a:t>Supreme Court</a:t>
            </a:r>
            <a:endParaRPr sz="1200">
              <a:latin typeface="Merriweather"/>
              <a:ea typeface="Merriweather"/>
              <a:cs typeface="Merriweather"/>
              <a:sym typeface="Merriweather"/>
            </a:endParaRPr>
          </a:p>
          <a:p>
            <a:pPr marL="0" lvl="0" indent="0" algn="l" rtl="0">
              <a:spcBef>
                <a:spcPts val="1600"/>
              </a:spcBef>
              <a:spcAft>
                <a:spcPts val="1600"/>
              </a:spcAft>
              <a:buNone/>
            </a:pPr>
            <a:r>
              <a:rPr lang="en" sz="1200">
                <a:latin typeface="Merriweather"/>
                <a:ea typeface="Merriweather"/>
                <a:cs typeface="Merriweather"/>
                <a:sym typeface="Merriweather"/>
              </a:rPr>
              <a:t>Can you name them?</a:t>
            </a:r>
            <a:endParaRPr sz="1200">
              <a:latin typeface="Merriweather"/>
              <a:ea typeface="Merriweather"/>
              <a:cs typeface="Merriweather"/>
              <a:sym typeface="Merriweather"/>
            </a:endParaRPr>
          </a:p>
        </p:txBody>
      </p:sp>
      <p:pic>
        <p:nvPicPr>
          <p:cNvPr id="196" name="Google Shape;196;p33"/>
          <p:cNvPicPr preferRelativeResize="0"/>
          <p:nvPr/>
        </p:nvPicPr>
        <p:blipFill>
          <a:blip r:embed="rId3">
            <a:alphaModFix/>
          </a:blip>
          <a:stretch>
            <a:fillRect/>
          </a:stretch>
        </p:blipFill>
        <p:spPr>
          <a:xfrm>
            <a:off x="3228975" y="1200150"/>
            <a:ext cx="5915025" cy="3943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ourier New"/>
                <a:ea typeface="Courier New"/>
                <a:cs typeface="Courier New"/>
                <a:sym typeface="Courier New"/>
              </a:rPr>
              <a:t>Unit 1</a:t>
            </a:r>
            <a:endParaRPr>
              <a:latin typeface="Courier New"/>
              <a:ea typeface="Courier New"/>
              <a:cs typeface="Courier New"/>
              <a:sym typeface="Courier New"/>
            </a:endParaRPr>
          </a:p>
        </p:txBody>
      </p:sp>
      <p:sp>
        <p:nvSpPr>
          <p:cNvPr id="70" name="Google Shape;70;p15"/>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ourier New"/>
                <a:ea typeface="Courier New"/>
                <a:cs typeface="Courier New"/>
                <a:sym typeface="Courier New"/>
              </a:rPr>
              <a:t>Intro to Civics and Government</a:t>
            </a:r>
            <a:endParaRPr b="1">
              <a:latin typeface="Courier New"/>
              <a:ea typeface="Courier New"/>
              <a:cs typeface="Courier New"/>
              <a:sym typeface="Courier Ne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34"/>
          <p:cNvSpPr txBox="1">
            <a:spLocks noGrp="1"/>
          </p:cNvSpPr>
          <p:nvPr>
            <p:ph type="body" idx="1"/>
          </p:nvPr>
        </p:nvSpPr>
        <p:spPr>
          <a:xfrm>
            <a:off x="0" y="211800"/>
            <a:ext cx="9144000" cy="471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7200" dirty="0"/>
              <a:t>Does anyone remember who came up with separation of powers?</a:t>
            </a:r>
            <a:endParaRPr sz="7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0" y="381431"/>
            <a:ext cx="91440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2400" b="1">
                <a:solidFill>
                  <a:srgbClr val="FF0000"/>
                </a:solidFill>
                <a:latin typeface="Courier New"/>
                <a:ea typeface="Courier New"/>
                <a:cs typeface="Courier New"/>
                <a:sym typeface="Courier New"/>
              </a:rPr>
              <a:t>***COPY DOWN THE FOLLOWING IN YOUR NOTES!***</a:t>
            </a:r>
            <a:endParaRPr sz="2400" b="1">
              <a:solidFill>
                <a:srgbClr val="FF0000"/>
              </a:solidFill>
              <a:latin typeface="Courier New"/>
              <a:ea typeface="Courier New"/>
              <a:cs typeface="Courier New"/>
              <a:sym typeface="Courier New"/>
            </a:endParaRPr>
          </a:p>
          <a:p>
            <a:pPr marL="0" marR="0" lvl="0" indent="0" algn="ctr" rtl="0">
              <a:spcBef>
                <a:spcPts val="0"/>
              </a:spcBef>
              <a:spcAft>
                <a:spcPts val="0"/>
              </a:spcAft>
              <a:buClr>
                <a:schemeClr val="dk1"/>
              </a:buClr>
              <a:buFont typeface="Calibri"/>
              <a:buNone/>
            </a:pPr>
            <a:r>
              <a:rPr lang="en" sz="3000" b="0" i="0" u="none" strike="noStrike" cap="none">
                <a:solidFill>
                  <a:schemeClr val="dk1"/>
                </a:solidFill>
                <a:latin typeface="Courier New"/>
                <a:ea typeface="Courier New"/>
                <a:cs typeface="Courier New"/>
                <a:sym typeface="Courier New"/>
              </a:rPr>
              <a:t>What Makes a Democratic Republic?</a:t>
            </a:r>
            <a:endParaRPr sz="3000" b="0" i="0" u="none" strike="noStrike" cap="none">
              <a:solidFill>
                <a:schemeClr val="dk1"/>
              </a:solidFill>
              <a:latin typeface="Courier New"/>
              <a:ea typeface="Courier New"/>
              <a:cs typeface="Courier New"/>
              <a:sym typeface="Courier New"/>
            </a:endParaRPr>
          </a:p>
        </p:txBody>
      </p:sp>
      <p:sp>
        <p:nvSpPr>
          <p:cNvPr id="208" name="Google Shape;208;p35"/>
          <p:cNvSpPr txBox="1">
            <a:spLocks noGrp="1"/>
          </p:cNvSpPr>
          <p:nvPr>
            <p:ph type="body" idx="1"/>
          </p:nvPr>
        </p:nvSpPr>
        <p:spPr>
          <a:xfrm>
            <a:off x="457200" y="1375912"/>
            <a:ext cx="8229600" cy="321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b="0" i="0" u="none" strike="noStrike" cap="none">
                <a:solidFill>
                  <a:schemeClr val="dk1"/>
                </a:solidFill>
                <a:latin typeface="Courier New"/>
                <a:ea typeface="Courier New"/>
                <a:cs typeface="Courier New"/>
                <a:sym typeface="Courier New"/>
              </a:rPr>
              <a:t>5 Principles of Democracy</a:t>
            </a:r>
            <a:endParaRPr>
              <a:latin typeface="Courier New"/>
              <a:ea typeface="Courier New"/>
              <a:cs typeface="Courier New"/>
              <a:sym typeface="Courier New"/>
            </a:endParaRPr>
          </a:p>
          <a:p>
            <a:pPr marL="742950" marR="0" lvl="1" indent="-285750" algn="l" rtl="0">
              <a:spcBef>
                <a:spcPts val="560"/>
              </a:spcBef>
              <a:spcAft>
                <a:spcPts val="0"/>
              </a:spcAft>
              <a:buClr>
                <a:schemeClr val="dk1"/>
              </a:buClr>
              <a:buSzPts val="2800"/>
              <a:buFont typeface="Courier New"/>
              <a:buChar char="–"/>
            </a:pPr>
            <a:r>
              <a:rPr lang="en" sz="2800" b="0" i="0" u="none" strike="noStrike" cap="none">
                <a:solidFill>
                  <a:schemeClr val="dk1"/>
                </a:solidFill>
                <a:latin typeface="Courier New"/>
                <a:ea typeface="Courier New"/>
                <a:cs typeface="Courier New"/>
                <a:sym typeface="Courier New"/>
              </a:rPr>
              <a:t>Rule of Law</a:t>
            </a:r>
            <a:endParaRPr>
              <a:latin typeface="Courier New"/>
              <a:ea typeface="Courier New"/>
              <a:cs typeface="Courier New"/>
              <a:sym typeface="Courier New"/>
            </a:endParaRPr>
          </a:p>
          <a:p>
            <a:pPr marL="742950" marR="0" lvl="1" indent="-285750" algn="l" rtl="0">
              <a:spcBef>
                <a:spcPts val="560"/>
              </a:spcBef>
              <a:spcAft>
                <a:spcPts val="0"/>
              </a:spcAft>
              <a:buClr>
                <a:schemeClr val="dk1"/>
              </a:buClr>
              <a:buSzPts val="2800"/>
              <a:buFont typeface="Courier New"/>
              <a:buChar char="–"/>
            </a:pPr>
            <a:r>
              <a:rPr lang="en" sz="2800" b="0" i="0" u="none" strike="noStrike" cap="none">
                <a:solidFill>
                  <a:schemeClr val="dk1"/>
                </a:solidFill>
                <a:latin typeface="Courier New"/>
                <a:ea typeface="Courier New"/>
                <a:cs typeface="Courier New"/>
                <a:sym typeface="Courier New"/>
              </a:rPr>
              <a:t>Limited Government</a:t>
            </a:r>
            <a:endParaRPr>
              <a:latin typeface="Courier New"/>
              <a:ea typeface="Courier New"/>
              <a:cs typeface="Courier New"/>
              <a:sym typeface="Courier New"/>
            </a:endParaRPr>
          </a:p>
          <a:p>
            <a:pPr marL="742950" marR="0" lvl="1" indent="-285750" algn="l" rtl="0">
              <a:spcBef>
                <a:spcPts val="560"/>
              </a:spcBef>
              <a:spcAft>
                <a:spcPts val="0"/>
              </a:spcAft>
              <a:buClr>
                <a:schemeClr val="dk1"/>
              </a:buClr>
              <a:buSzPts val="2800"/>
              <a:buFont typeface="Courier New"/>
              <a:buChar char="–"/>
            </a:pPr>
            <a:r>
              <a:rPr lang="en" sz="2800" b="0" i="0" u="none" strike="noStrike" cap="none">
                <a:solidFill>
                  <a:schemeClr val="dk1"/>
                </a:solidFill>
                <a:latin typeface="Courier New"/>
                <a:ea typeface="Courier New"/>
                <a:cs typeface="Courier New"/>
                <a:sym typeface="Courier New"/>
              </a:rPr>
              <a:t>Consent of the Governed</a:t>
            </a:r>
            <a:endParaRPr>
              <a:latin typeface="Courier New"/>
              <a:ea typeface="Courier New"/>
              <a:cs typeface="Courier New"/>
              <a:sym typeface="Courier New"/>
            </a:endParaRPr>
          </a:p>
          <a:p>
            <a:pPr marL="742950" marR="0" lvl="1" indent="-285750" algn="l" rtl="0">
              <a:spcBef>
                <a:spcPts val="560"/>
              </a:spcBef>
              <a:spcAft>
                <a:spcPts val="0"/>
              </a:spcAft>
              <a:buClr>
                <a:schemeClr val="dk1"/>
              </a:buClr>
              <a:buSzPts val="2800"/>
              <a:buFont typeface="Courier New"/>
              <a:buChar char="–"/>
            </a:pPr>
            <a:r>
              <a:rPr lang="en" sz="2800" b="0" i="0" u="none" strike="noStrike" cap="none">
                <a:solidFill>
                  <a:schemeClr val="dk1"/>
                </a:solidFill>
                <a:latin typeface="Courier New"/>
                <a:ea typeface="Courier New"/>
                <a:cs typeface="Courier New"/>
                <a:sym typeface="Courier New"/>
              </a:rPr>
              <a:t>Individual Rights</a:t>
            </a:r>
            <a:endParaRPr>
              <a:latin typeface="Courier New"/>
              <a:ea typeface="Courier New"/>
              <a:cs typeface="Courier New"/>
              <a:sym typeface="Courier New"/>
            </a:endParaRPr>
          </a:p>
          <a:p>
            <a:pPr marL="742950" marR="0" lvl="1" indent="-285750" algn="l" rtl="0">
              <a:spcBef>
                <a:spcPts val="560"/>
              </a:spcBef>
              <a:spcAft>
                <a:spcPts val="1600"/>
              </a:spcAft>
              <a:buClr>
                <a:schemeClr val="dk1"/>
              </a:buClr>
              <a:buSzPts val="2800"/>
              <a:buFont typeface="Courier New"/>
              <a:buChar char="–"/>
            </a:pPr>
            <a:r>
              <a:rPr lang="en" sz="2800" b="0" i="0" u="none" strike="noStrike" cap="none">
                <a:solidFill>
                  <a:schemeClr val="dk1"/>
                </a:solidFill>
                <a:latin typeface="Courier New"/>
                <a:ea typeface="Courier New"/>
                <a:cs typeface="Courier New"/>
                <a:sym typeface="Courier New"/>
              </a:rPr>
              <a:t>Representative Government</a:t>
            </a:r>
            <a:endParaRPr sz="2800" b="0" i="0" u="none" strike="noStrike" cap="none">
              <a:solidFill>
                <a:schemeClr val="dk1"/>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 calcmode="lin" valueType="num">
                                      <p:cBhvr additive="base">
                                        <p:cTn id="7" dur="500"/>
                                        <p:tgtEl>
                                          <p:spTgt spid="2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8">
                                            <p:txEl>
                                              <p:pRg st="1" end="1"/>
                                            </p:txEl>
                                          </p:spTgt>
                                        </p:tgtEl>
                                        <p:attrNameLst>
                                          <p:attrName>style.visibility</p:attrName>
                                        </p:attrNameLst>
                                      </p:cBhvr>
                                      <p:to>
                                        <p:strVal val="visible"/>
                                      </p:to>
                                    </p:set>
                                    <p:anim calcmode="lin" valueType="num">
                                      <p:cBhvr additive="base">
                                        <p:cTn id="12" dur="500"/>
                                        <p:tgtEl>
                                          <p:spTgt spid="2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8">
                                            <p:txEl>
                                              <p:pRg st="2" end="2"/>
                                            </p:txEl>
                                          </p:spTgt>
                                        </p:tgtEl>
                                        <p:attrNameLst>
                                          <p:attrName>style.visibility</p:attrName>
                                        </p:attrNameLst>
                                      </p:cBhvr>
                                      <p:to>
                                        <p:strVal val="visible"/>
                                      </p:to>
                                    </p:set>
                                    <p:anim calcmode="lin" valueType="num">
                                      <p:cBhvr additive="base">
                                        <p:cTn id="17" dur="500"/>
                                        <p:tgtEl>
                                          <p:spTgt spid="20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8">
                                            <p:txEl>
                                              <p:pRg st="3" end="3"/>
                                            </p:txEl>
                                          </p:spTgt>
                                        </p:tgtEl>
                                        <p:attrNameLst>
                                          <p:attrName>style.visibility</p:attrName>
                                        </p:attrNameLst>
                                      </p:cBhvr>
                                      <p:to>
                                        <p:strVal val="visible"/>
                                      </p:to>
                                    </p:set>
                                    <p:anim calcmode="lin" valueType="num">
                                      <p:cBhvr additive="base">
                                        <p:cTn id="22" dur="500"/>
                                        <p:tgtEl>
                                          <p:spTgt spid="20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8">
                                            <p:txEl>
                                              <p:pRg st="4" end="4"/>
                                            </p:txEl>
                                          </p:spTgt>
                                        </p:tgtEl>
                                        <p:attrNameLst>
                                          <p:attrName>style.visibility</p:attrName>
                                        </p:attrNameLst>
                                      </p:cBhvr>
                                      <p:to>
                                        <p:strVal val="visible"/>
                                      </p:to>
                                    </p:set>
                                    <p:anim calcmode="lin" valueType="num">
                                      <p:cBhvr additive="base">
                                        <p:cTn id="27" dur="500"/>
                                        <p:tgtEl>
                                          <p:spTgt spid="2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8">
                                            <p:txEl>
                                              <p:pRg st="5" end="5"/>
                                            </p:txEl>
                                          </p:spTgt>
                                        </p:tgtEl>
                                        <p:attrNameLst>
                                          <p:attrName>style.visibility</p:attrName>
                                        </p:attrNameLst>
                                      </p:cBhvr>
                                      <p:to>
                                        <p:strVal val="visible"/>
                                      </p:to>
                                    </p:set>
                                    <p:anim calcmode="lin" valueType="num">
                                      <p:cBhvr additive="base">
                                        <p:cTn id="32" dur="500"/>
                                        <p:tgtEl>
                                          <p:spTgt spid="20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4400" b="0" i="0" u="none" strike="noStrike" cap="none">
                <a:solidFill>
                  <a:schemeClr val="dk1"/>
                </a:solidFill>
                <a:latin typeface="Courier New"/>
                <a:ea typeface="Courier New"/>
                <a:cs typeface="Courier New"/>
                <a:sym typeface="Courier New"/>
              </a:rPr>
              <a:t>Rule of Law</a:t>
            </a:r>
            <a:endParaRPr sz="4400" b="0" i="0" u="none" strike="noStrike" cap="none">
              <a:solidFill>
                <a:schemeClr val="dk1"/>
              </a:solidFill>
              <a:latin typeface="Courier New"/>
              <a:ea typeface="Courier New"/>
              <a:cs typeface="Courier New"/>
              <a:sym typeface="Courier New"/>
            </a:endParaRPr>
          </a:p>
        </p:txBody>
      </p:sp>
      <p:sp>
        <p:nvSpPr>
          <p:cNvPr id="214" name="Google Shape;214;p3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The law applies to everyone, even our leaders!</a:t>
            </a:r>
            <a:endParaRPr sz="2400">
              <a:latin typeface="Courier New"/>
              <a:ea typeface="Courier New"/>
              <a:cs typeface="Courier New"/>
              <a:sym typeface="Courier New"/>
            </a:endParaRPr>
          </a:p>
          <a:p>
            <a:pPr marL="742950" marR="0" lvl="1" indent="-260350" algn="l" rtl="0">
              <a:spcBef>
                <a:spcPts val="560"/>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President Nixon was forced to resign when he lied to prosecutors about his involvement in the Watergate scandal</a:t>
            </a:r>
            <a:endParaRPr sz="2400">
              <a:latin typeface="Courier New"/>
              <a:ea typeface="Courier New"/>
              <a:cs typeface="Courier New"/>
              <a:sym typeface="Courier New"/>
            </a:endParaRPr>
          </a:p>
          <a:p>
            <a:pPr marL="742950" marR="0" lvl="1" indent="-260350" algn="l" rtl="0">
              <a:spcBef>
                <a:spcPts val="560"/>
              </a:spcBef>
              <a:spcAft>
                <a:spcPts val="160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Illinois Governor Rod Blagioivich was found guilty of lying to the FBI about trading a Senate seat for money</a:t>
            </a:r>
            <a:endParaRPr sz="2400" b="0" i="0" u="none" strike="noStrike" cap="none">
              <a:solidFill>
                <a:schemeClr val="dk1"/>
              </a:solidFill>
              <a:latin typeface="Courier New"/>
              <a:ea typeface="Courier New"/>
              <a:cs typeface="Courier New"/>
              <a:sym typeface="Courier New"/>
            </a:endParaRPr>
          </a:p>
        </p:txBody>
      </p:sp>
      <p:pic>
        <p:nvPicPr>
          <p:cNvPr id="215" name="Google Shape;215;p36" descr="http://t1.gstatic.com/images?q=tbn:ANd9GcSLMqmQVZkWmraSlE99kzaspK7B76Eb5l5LVkfi8ASn5XeiTBAy&amp;t=1"/>
          <p:cNvPicPr preferRelativeResize="0"/>
          <p:nvPr/>
        </p:nvPicPr>
        <p:blipFill rotWithShape="1">
          <a:blip r:embed="rId3">
            <a:alphaModFix/>
          </a:blip>
          <a:srcRect/>
          <a:stretch/>
        </p:blipFill>
        <p:spPr>
          <a:xfrm>
            <a:off x="5562600" y="2457450"/>
            <a:ext cx="2343300" cy="23535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216" name="Google Shape;216;p36" descr="http://blogs.westword.com/latestword/nixon%20at%20helicopter.jpg"/>
          <p:cNvPicPr preferRelativeResize="0"/>
          <p:nvPr/>
        </p:nvPicPr>
        <p:blipFill rotWithShape="1">
          <a:blip r:embed="rId4">
            <a:alphaModFix/>
          </a:blip>
          <a:srcRect/>
          <a:stretch/>
        </p:blipFill>
        <p:spPr>
          <a:xfrm>
            <a:off x="3200400" y="2614793"/>
            <a:ext cx="2295600" cy="22431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base">
                                        <p:cTn id="7" dur="500"/>
                                        <p:tgtEl>
                                          <p:spTgt spid="2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 calcmode="lin" valueType="num">
                                      <p:cBhvr additive="base">
                                        <p:cTn id="12" dur="500"/>
                                        <p:tgtEl>
                                          <p:spTgt spid="2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4">
                                            <p:txEl>
                                              <p:pRg st="2" end="2"/>
                                            </p:txEl>
                                          </p:spTgt>
                                        </p:tgtEl>
                                        <p:attrNameLst>
                                          <p:attrName>style.visibility</p:attrName>
                                        </p:attrNameLst>
                                      </p:cBhvr>
                                      <p:to>
                                        <p:strVal val="visible"/>
                                      </p:to>
                                    </p:set>
                                    <p:anim calcmode="lin" valueType="num">
                                      <p:cBhvr additive="base">
                                        <p:cTn id="17" dur="500"/>
                                        <p:tgtEl>
                                          <p:spTgt spid="214">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16"/>
                                        </p:tgtEl>
                                        <p:attrNameLst>
                                          <p:attrName>style.visibility</p:attrName>
                                        </p:attrNameLst>
                                      </p:cBhvr>
                                      <p:to>
                                        <p:strVal val="visible"/>
                                      </p:to>
                                    </p:set>
                                    <p:animEffect transition="in" filter="fade">
                                      <p:cBhvr>
                                        <p:cTn id="21" dur="2000"/>
                                        <p:tgtEl>
                                          <p:spTgt spid="21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15"/>
                                        </p:tgtEl>
                                        <p:attrNameLst>
                                          <p:attrName>style.visibility</p:attrName>
                                        </p:attrNameLst>
                                      </p:cBhvr>
                                      <p:to>
                                        <p:strVal val="visible"/>
                                      </p:to>
                                    </p:set>
                                    <p:animEffect transition="in" filter="fade">
                                      <p:cBhvr>
                                        <p:cTn id="25" dur="2000"/>
                                        <p:tgtEl>
                                          <p:spTgt spid="2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216"/>
                                        </p:tgtEl>
                                      </p:cBhvr>
                                    </p:animEffect>
                                    <p:set>
                                      <p:cBhvr>
                                        <p:cTn id="30" dur="1" fill="hold">
                                          <p:stCondLst>
                                            <p:cond delay="2000"/>
                                          </p:stCondLst>
                                        </p:cTn>
                                        <p:tgtEl>
                                          <p:spTgt spid="2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215"/>
                                        </p:tgtEl>
                                      </p:cBhvr>
                                    </p:animEffect>
                                    <p:set>
                                      <p:cBhvr>
                                        <p:cTn id="33" dur="1" fill="hold">
                                          <p:stCondLst>
                                            <p:cond delay="2000"/>
                                          </p:stCondLst>
                                        </p:cTn>
                                        <p:tgtEl>
                                          <p:spTgt spid="2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4400" b="0" i="0" u="none" strike="noStrike" cap="none">
                <a:solidFill>
                  <a:schemeClr val="dk1"/>
                </a:solidFill>
                <a:latin typeface="Courier New"/>
                <a:ea typeface="Courier New"/>
                <a:cs typeface="Courier New"/>
                <a:sym typeface="Courier New"/>
              </a:rPr>
              <a:t>Limited Government</a:t>
            </a:r>
            <a:endParaRPr sz="4400" b="0" i="0" u="none" strike="noStrike" cap="none">
              <a:solidFill>
                <a:schemeClr val="dk1"/>
              </a:solidFill>
              <a:latin typeface="Courier New"/>
              <a:ea typeface="Courier New"/>
              <a:cs typeface="Courier New"/>
              <a:sym typeface="Courier New"/>
            </a:endParaRPr>
          </a:p>
        </p:txBody>
      </p:sp>
      <p:sp>
        <p:nvSpPr>
          <p:cNvPr id="222" name="Google Shape;222;p37"/>
          <p:cNvSpPr txBox="1">
            <a:spLocks noGrp="1"/>
          </p:cNvSpPr>
          <p:nvPr>
            <p:ph type="body" idx="1"/>
          </p:nvPr>
        </p:nvSpPr>
        <p:spPr>
          <a:xfrm>
            <a:off x="-85060" y="680484"/>
            <a:ext cx="9122734" cy="391416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Courier New"/>
              <a:buChar char="•"/>
            </a:pPr>
            <a:r>
              <a:rPr lang="en" sz="3200" b="0" i="0" u="none" strike="noStrike" cap="none" dirty="0">
                <a:solidFill>
                  <a:schemeClr val="dk1"/>
                </a:solidFill>
                <a:latin typeface="Courier New"/>
                <a:ea typeface="Courier New"/>
                <a:cs typeface="Courier New"/>
                <a:sym typeface="Courier New"/>
              </a:rPr>
              <a:t>Government can only do things </a:t>
            </a:r>
            <a:r>
              <a:rPr lang="en" sz="3200" b="0" i="0" u="sng" strike="noStrike" cap="none" dirty="0">
                <a:solidFill>
                  <a:schemeClr val="dk1"/>
                </a:solidFill>
                <a:latin typeface="Courier New"/>
                <a:ea typeface="Courier New"/>
                <a:cs typeface="Courier New"/>
                <a:sym typeface="Courier New"/>
              </a:rPr>
              <a:t>the people</a:t>
            </a:r>
            <a:r>
              <a:rPr lang="en" sz="3200" b="0" i="0" strike="noStrike" cap="none" dirty="0">
                <a:solidFill>
                  <a:schemeClr val="dk1"/>
                </a:solidFill>
                <a:latin typeface="Courier New"/>
                <a:ea typeface="Courier New"/>
                <a:cs typeface="Courier New"/>
                <a:sym typeface="Courier New"/>
              </a:rPr>
              <a:t> </a:t>
            </a:r>
            <a:r>
              <a:rPr lang="en" sz="3200" b="0" i="0" u="none" strike="noStrike" cap="none" dirty="0">
                <a:solidFill>
                  <a:schemeClr val="dk1"/>
                </a:solidFill>
                <a:latin typeface="Courier New"/>
                <a:ea typeface="Courier New"/>
                <a:cs typeface="Courier New"/>
                <a:sym typeface="Courier New"/>
              </a:rPr>
              <a:t>give it power to do!</a:t>
            </a:r>
            <a:endParaRPr dirty="0">
              <a:latin typeface="Courier New"/>
              <a:ea typeface="Courier New"/>
              <a:cs typeface="Courier New"/>
              <a:sym typeface="Courier New"/>
            </a:endParaRPr>
          </a:p>
          <a:p>
            <a:pPr marL="742950" marR="0" lvl="1" indent="-285750" algn="l" rtl="0">
              <a:spcBef>
                <a:spcPts val="560"/>
              </a:spcBef>
              <a:spcAft>
                <a:spcPts val="1600"/>
              </a:spcAft>
              <a:buClr>
                <a:schemeClr val="dk1"/>
              </a:buClr>
              <a:buSzPts val="2800"/>
              <a:buFont typeface="Courier New"/>
              <a:buChar char="–"/>
            </a:pPr>
            <a:r>
              <a:rPr lang="en" sz="2800" b="0" i="0" u="none" strike="noStrike" cap="none" dirty="0">
                <a:solidFill>
                  <a:schemeClr val="dk1"/>
                </a:solidFill>
                <a:latin typeface="Courier New"/>
                <a:ea typeface="Courier New"/>
                <a:cs typeface="Courier New"/>
                <a:sym typeface="Courier New"/>
              </a:rPr>
              <a:t>The government cannot force you to let soldiers live in your house during times of peace.</a:t>
            </a:r>
            <a:endParaRPr sz="2800" b="0" i="0" u="none" strike="noStrike" cap="none" dirty="0">
              <a:solidFill>
                <a:schemeClr val="dk1"/>
              </a:solidFill>
              <a:latin typeface="Courier New"/>
              <a:ea typeface="Courier New"/>
              <a:cs typeface="Courier New"/>
              <a:sym typeface="Courier New"/>
            </a:endParaRPr>
          </a:p>
        </p:txBody>
      </p:sp>
      <p:pic>
        <p:nvPicPr>
          <p:cNvPr id="223" name="Google Shape;223;p37" descr="http://static.toondoo.com/public/m/t/a/mtaftmtaft/toons/cool-cartoon-375729.png"/>
          <p:cNvPicPr preferRelativeResize="0"/>
          <p:nvPr/>
        </p:nvPicPr>
        <p:blipFill rotWithShape="1">
          <a:blip r:embed="rId3">
            <a:alphaModFix/>
          </a:blip>
          <a:srcRect/>
          <a:stretch/>
        </p:blipFill>
        <p:spPr>
          <a:xfrm>
            <a:off x="1181985" y="3357244"/>
            <a:ext cx="7010400" cy="1786256"/>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 calcmode="lin" valueType="num">
                                      <p:cBhvr additive="base">
                                        <p:cTn id="12" dur="500"/>
                                        <p:tgtEl>
                                          <p:spTgt spid="2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4400" b="0" i="0" u="none" strike="noStrike" cap="none">
                <a:solidFill>
                  <a:schemeClr val="dk1"/>
                </a:solidFill>
                <a:latin typeface="Courier New"/>
                <a:ea typeface="Courier New"/>
                <a:cs typeface="Courier New"/>
                <a:sym typeface="Courier New"/>
              </a:rPr>
              <a:t>Consent of the Governed</a:t>
            </a:r>
            <a:endParaRPr sz="4400" b="0" i="0" u="none" strike="noStrike" cap="none">
              <a:solidFill>
                <a:schemeClr val="dk1"/>
              </a:solidFill>
              <a:latin typeface="Courier New"/>
              <a:ea typeface="Courier New"/>
              <a:cs typeface="Courier New"/>
              <a:sym typeface="Courier New"/>
            </a:endParaRPr>
          </a:p>
        </p:txBody>
      </p:sp>
      <p:sp>
        <p:nvSpPr>
          <p:cNvPr id="229" name="Google Shape;229;p38"/>
          <p:cNvSpPr txBox="1">
            <a:spLocks noGrp="1"/>
          </p:cNvSpPr>
          <p:nvPr>
            <p:ph type="body" idx="1"/>
          </p:nvPr>
        </p:nvSpPr>
        <p:spPr>
          <a:xfrm>
            <a:off x="457200" y="1063375"/>
            <a:ext cx="8686800" cy="33945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The source of government’s power is </a:t>
            </a:r>
            <a:r>
              <a:rPr lang="en" sz="2400" b="0" i="0" u="sng" strike="noStrike" cap="none">
                <a:solidFill>
                  <a:schemeClr val="dk1"/>
                </a:solidFill>
                <a:latin typeface="Courier New"/>
                <a:ea typeface="Courier New"/>
                <a:cs typeface="Courier New"/>
                <a:sym typeface="Courier New"/>
              </a:rPr>
              <a:t>the people!</a:t>
            </a:r>
            <a:endParaRPr sz="2400">
              <a:latin typeface="Courier New"/>
              <a:ea typeface="Courier New"/>
              <a:cs typeface="Courier New"/>
              <a:sym typeface="Courier New"/>
            </a:endParaRPr>
          </a:p>
          <a:p>
            <a:pPr marL="742950" marR="0" lvl="1" indent="-260350" algn="l" rtl="0">
              <a:spcBef>
                <a:spcPts val="560"/>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The people are the battery for government!  We are the government’s Energizer Bunnies!  </a:t>
            </a:r>
            <a:r>
              <a:rPr lang="en" sz="2400" b="1" i="0" u="sng" strike="noStrike" cap="none">
                <a:solidFill>
                  <a:schemeClr val="dk1"/>
                </a:solidFill>
                <a:latin typeface="Courier New"/>
                <a:ea typeface="Courier New"/>
                <a:cs typeface="Courier New"/>
                <a:sym typeface="Courier New"/>
              </a:rPr>
              <a:t>We</a:t>
            </a:r>
            <a:r>
              <a:rPr lang="en" sz="2400" b="0" i="0" u="none" strike="noStrike" cap="none">
                <a:solidFill>
                  <a:schemeClr val="dk1"/>
                </a:solidFill>
                <a:latin typeface="Courier New"/>
                <a:ea typeface="Courier New"/>
                <a:cs typeface="Courier New"/>
                <a:sym typeface="Courier New"/>
              </a:rPr>
              <a:t> elect </a:t>
            </a:r>
            <a:r>
              <a:rPr lang="en" sz="2400" b="1" i="0" u="sng" strike="noStrike" cap="none">
                <a:solidFill>
                  <a:schemeClr val="dk1"/>
                </a:solidFill>
                <a:latin typeface="Courier New"/>
                <a:ea typeface="Courier New"/>
                <a:cs typeface="Courier New"/>
                <a:sym typeface="Courier New"/>
              </a:rPr>
              <a:t>them</a:t>
            </a:r>
            <a:r>
              <a:rPr lang="en" sz="2400" b="0" i="0" u="none" strike="noStrike" cap="none">
                <a:solidFill>
                  <a:schemeClr val="dk1"/>
                </a:solidFill>
                <a:latin typeface="Courier New"/>
                <a:ea typeface="Courier New"/>
                <a:cs typeface="Courier New"/>
                <a:sym typeface="Courier New"/>
              </a:rPr>
              <a:t>!</a:t>
            </a:r>
            <a:endParaRPr sz="2400">
              <a:latin typeface="Courier New"/>
              <a:ea typeface="Courier New"/>
              <a:cs typeface="Courier New"/>
              <a:sym typeface="Courier New"/>
            </a:endParaRPr>
          </a:p>
          <a:p>
            <a:pPr marL="742950" marR="0" lvl="1" indent="-260350" algn="l" rtl="0">
              <a:spcBef>
                <a:spcPts val="560"/>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Abraham Lincoln said we have a “government of the people, by the people, and for the people.”  Notice a common theme?</a:t>
            </a:r>
            <a:endParaRPr sz="2400">
              <a:latin typeface="Courier New"/>
              <a:ea typeface="Courier New"/>
              <a:cs typeface="Courier New"/>
              <a:sym typeface="Courier New"/>
            </a:endParaRPr>
          </a:p>
          <a:p>
            <a:pPr marL="742950" marR="0" lvl="1" indent="-260350" algn="l" rtl="0">
              <a:spcBef>
                <a:spcPts val="560"/>
              </a:spcBef>
              <a:spcAft>
                <a:spcPts val="160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Us!</a:t>
            </a:r>
            <a:endParaRPr sz="2400" b="0" i="0" u="none" strike="noStrike" cap="none">
              <a:solidFill>
                <a:schemeClr val="dk1"/>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 calcmode="lin" valueType="num">
                                      <p:cBhvr additive="base">
                                        <p:cTn id="7" dur="500"/>
                                        <p:tgtEl>
                                          <p:spTgt spid="2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 calcmode="lin" valueType="num">
                                      <p:cBhvr additive="base">
                                        <p:cTn id="12" dur="500"/>
                                        <p:tgtEl>
                                          <p:spTgt spid="2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9">
                                            <p:txEl>
                                              <p:pRg st="2" end="2"/>
                                            </p:txEl>
                                          </p:spTgt>
                                        </p:tgtEl>
                                        <p:attrNameLst>
                                          <p:attrName>style.visibility</p:attrName>
                                        </p:attrNameLst>
                                      </p:cBhvr>
                                      <p:to>
                                        <p:strVal val="visible"/>
                                      </p:to>
                                    </p:set>
                                    <p:anim calcmode="lin" valueType="num">
                                      <p:cBhvr additive="base">
                                        <p:cTn id="17" dur="500"/>
                                        <p:tgtEl>
                                          <p:spTgt spid="2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9">
                                            <p:txEl>
                                              <p:pRg st="3" end="3"/>
                                            </p:txEl>
                                          </p:spTgt>
                                        </p:tgtEl>
                                        <p:attrNameLst>
                                          <p:attrName>style.visibility</p:attrName>
                                        </p:attrNameLst>
                                      </p:cBhvr>
                                      <p:to>
                                        <p:strVal val="visible"/>
                                      </p:to>
                                    </p:set>
                                    <p:anim calcmode="lin" valueType="num">
                                      <p:cBhvr additive="base">
                                        <p:cTn id="22" dur="500"/>
                                        <p:tgtEl>
                                          <p:spTgt spid="22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4400" b="0" i="0" u="none" strike="noStrike" cap="none">
                <a:solidFill>
                  <a:schemeClr val="dk1"/>
                </a:solidFill>
                <a:latin typeface="Calibri"/>
                <a:ea typeface="Calibri"/>
                <a:cs typeface="Calibri"/>
                <a:sym typeface="Calibri"/>
              </a:rPr>
              <a:t>Individual Rights</a:t>
            </a:r>
            <a:endParaRPr sz="4400" b="0" i="0" u="none" strike="noStrike" cap="none">
              <a:solidFill>
                <a:schemeClr val="dk1"/>
              </a:solidFill>
              <a:latin typeface="Calibri"/>
              <a:ea typeface="Calibri"/>
              <a:cs typeface="Calibri"/>
              <a:sym typeface="Calibri"/>
            </a:endParaRPr>
          </a:p>
        </p:txBody>
      </p:sp>
      <p:sp>
        <p:nvSpPr>
          <p:cNvPr id="235" name="Google Shape;235;p39"/>
          <p:cNvSpPr txBox="1">
            <a:spLocks noGrp="1"/>
          </p:cNvSpPr>
          <p:nvPr>
            <p:ph type="body" idx="1"/>
          </p:nvPr>
        </p:nvSpPr>
        <p:spPr>
          <a:xfrm>
            <a:off x="457200" y="1200150"/>
            <a:ext cx="8444400" cy="3600600"/>
          </a:xfrm>
          <a:prstGeom prst="rect">
            <a:avLst/>
          </a:prstGeom>
          <a:noFill/>
          <a:ln>
            <a:noFill/>
          </a:ln>
        </p:spPr>
        <p:txBody>
          <a:bodyPr spcFirstLastPara="1" wrap="square" lIns="91425" tIns="45700" rIns="91425" bIns="45700" anchor="t" anchorCtr="0">
            <a:noAutofit/>
          </a:bodyPr>
          <a:lstStyle/>
          <a:p>
            <a:pPr marL="342900" marR="0" lvl="0" indent="-307340" algn="l" rtl="0">
              <a:lnSpc>
                <a:spcPct val="90000"/>
              </a:lnSpc>
              <a:spcBef>
                <a:spcPts val="0"/>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The government’s main job is to protect our rights!</a:t>
            </a:r>
            <a:endParaRPr sz="2400">
              <a:latin typeface="Courier New"/>
              <a:ea typeface="Courier New"/>
              <a:cs typeface="Courier New"/>
              <a:sym typeface="Courier New"/>
            </a:endParaRPr>
          </a:p>
          <a:p>
            <a:pPr marL="742950" marR="0" lvl="1" indent="-273685" algn="l" rtl="0">
              <a:lnSpc>
                <a:spcPct val="90000"/>
              </a:lnSpc>
              <a:spcBef>
                <a:spcPts val="518"/>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Americans have the right to free speech, to practice their own religion, to keep and bear arms, and have a fair trial.</a:t>
            </a:r>
            <a:endParaRPr sz="2400">
              <a:latin typeface="Courier New"/>
              <a:ea typeface="Courier New"/>
              <a:cs typeface="Courier New"/>
              <a:sym typeface="Courier New"/>
            </a:endParaRPr>
          </a:p>
          <a:p>
            <a:pPr marL="742950" marR="0" lvl="1" indent="-273685" algn="l" rtl="0">
              <a:lnSpc>
                <a:spcPct val="90000"/>
              </a:lnSpc>
              <a:spcBef>
                <a:spcPts val="518"/>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We don’t have the right to do anything we want though!  </a:t>
            </a:r>
            <a:endParaRPr sz="2400" b="0" i="0" u="none" strike="noStrike" cap="none">
              <a:solidFill>
                <a:schemeClr val="dk1"/>
              </a:solidFill>
              <a:latin typeface="Courier New"/>
              <a:ea typeface="Courier New"/>
              <a:cs typeface="Courier New"/>
              <a:sym typeface="Courier New"/>
            </a:endParaRPr>
          </a:p>
          <a:p>
            <a:pPr marL="742950" marR="0" lvl="1" indent="-273685" algn="l" rtl="0">
              <a:lnSpc>
                <a:spcPct val="90000"/>
              </a:lnSpc>
              <a:spcBef>
                <a:spcPts val="518"/>
              </a:spcBef>
              <a:spcAft>
                <a:spcPts val="160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“The right to swing my fist ends at another man’s nose.” – Oliver Wendell Holmes</a:t>
            </a:r>
            <a:endParaRPr sz="2400" b="0" i="0" u="none" strike="noStrike" cap="none">
              <a:solidFill>
                <a:schemeClr val="dk1"/>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 calcmode="lin" valueType="num">
                                      <p:cBhvr additive="base">
                                        <p:cTn id="7" dur="500"/>
                                        <p:tgtEl>
                                          <p:spTgt spid="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 calcmode="lin" valueType="num">
                                      <p:cBhvr additive="base">
                                        <p:cTn id="12" dur="500"/>
                                        <p:tgtEl>
                                          <p:spTgt spid="2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 calcmode="lin" valueType="num">
                                      <p:cBhvr additive="base">
                                        <p:cTn id="17" dur="500"/>
                                        <p:tgtEl>
                                          <p:spTgt spid="2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 calcmode="lin" valueType="num">
                                      <p:cBhvr additive="base">
                                        <p:cTn id="22" dur="500"/>
                                        <p:tgtEl>
                                          <p:spTgt spid="2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3600" b="0" i="0" u="none" strike="noStrike" cap="none">
                <a:solidFill>
                  <a:schemeClr val="dk1"/>
                </a:solidFill>
                <a:latin typeface="Courier New"/>
                <a:ea typeface="Courier New"/>
                <a:cs typeface="Courier New"/>
                <a:sym typeface="Courier New"/>
              </a:rPr>
              <a:t>Representative Government</a:t>
            </a:r>
            <a:endParaRPr sz="3600" b="0" i="0" u="none" strike="noStrike" cap="none">
              <a:solidFill>
                <a:schemeClr val="dk1"/>
              </a:solidFill>
              <a:latin typeface="Courier New"/>
              <a:ea typeface="Courier New"/>
              <a:cs typeface="Courier New"/>
              <a:sym typeface="Courier New"/>
            </a:endParaRPr>
          </a:p>
        </p:txBody>
      </p:sp>
      <p:sp>
        <p:nvSpPr>
          <p:cNvPr id="241" name="Google Shape;241;p4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Courier New"/>
              <a:buChar char="•"/>
            </a:pPr>
            <a:r>
              <a:rPr lang="en" sz="3200" b="0" i="0" u="none" strike="noStrike" cap="none">
                <a:solidFill>
                  <a:schemeClr val="dk1"/>
                </a:solidFill>
                <a:latin typeface="Courier New"/>
                <a:ea typeface="Courier New"/>
                <a:cs typeface="Courier New"/>
                <a:sym typeface="Courier New"/>
              </a:rPr>
              <a:t>People elect their leaders to act on their behalf!</a:t>
            </a:r>
            <a:endParaRPr>
              <a:latin typeface="Courier New"/>
              <a:ea typeface="Courier New"/>
              <a:cs typeface="Courier New"/>
              <a:sym typeface="Courier New"/>
            </a:endParaRPr>
          </a:p>
          <a:p>
            <a:pPr marL="742950" marR="0" lvl="1" indent="-285750" algn="l" rtl="0">
              <a:spcBef>
                <a:spcPts val="560"/>
              </a:spcBef>
              <a:spcAft>
                <a:spcPts val="0"/>
              </a:spcAft>
              <a:buClr>
                <a:schemeClr val="dk1"/>
              </a:buClr>
              <a:buSzPts val="2800"/>
              <a:buFont typeface="Courier New"/>
              <a:buChar char="–"/>
            </a:pPr>
            <a:r>
              <a:rPr lang="en" sz="2800" b="0" i="0" u="none" strike="noStrike" cap="none">
                <a:solidFill>
                  <a:schemeClr val="dk1"/>
                </a:solidFill>
                <a:latin typeface="Courier New"/>
                <a:ea typeface="Courier New"/>
                <a:cs typeface="Courier New"/>
                <a:sym typeface="Courier New"/>
              </a:rPr>
              <a:t>America is a republic because we have free and fair elections!</a:t>
            </a:r>
            <a:endParaRPr>
              <a:latin typeface="Courier New"/>
              <a:ea typeface="Courier New"/>
              <a:cs typeface="Courier New"/>
              <a:sym typeface="Courier New"/>
            </a:endParaRPr>
          </a:p>
          <a:p>
            <a:pPr marL="742950" marR="0" lvl="1" indent="-285750" algn="l" rtl="0">
              <a:spcBef>
                <a:spcPts val="560"/>
              </a:spcBef>
              <a:spcAft>
                <a:spcPts val="1600"/>
              </a:spcAft>
              <a:buClr>
                <a:schemeClr val="dk1"/>
              </a:buClr>
              <a:buSzPts val="2800"/>
              <a:buFont typeface="Courier New"/>
              <a:buChar char="–"/>
            </a:pPr>
            <a:r>
              <a:rPr lang="en" sz="2800" b="0" i="0" u="none" strike="noStrike" cap="none">
                <a:solidFill>
                  <a:schemeClr val="dk1"/>
                </a:solidFill>
                <a:latin typeface="Courier New"/>
                <a:ea typeface="Courier New"/>
                <a:cs typeface="Courier New"/>
                <a:sym typeface="Courier New"/>
              </a:rPr>
              <a:t>You can’t please everyone all the time, so our gov’t operates on </a:t>
            </a:r>
            <a:r>
              <a:rPr lang="en" sz="2800" b="0" i="0" u="sng" strike="noStrike" cap="none">
                <a:solidFill>
                  <a:schemeClr val="dk1"/>
                </a:solidFill>
                <a:latin typeface="Courier New"/>
                <a:ea typeface="Courier New"/>
                <a:cs typeface="Courier New"/>
                <a:sym typeface="Courier New"/>
              </a:rPr>
              <a:t>majority rule</a:t>
            </a:r>
            <a:endParaRPr sz="2800" b="0" i="0" u="none" strike="noStrike" cap="none">
              <a:solidFill>
                <a:schemeClr val="dk1"/>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 calcmode="lin" valueType="num">
                                      <p:cBhvr additive="base">
                                        <p:cTn id="7" dur="500"/>
                                        <p:tgtEl>
                                          <p:spTgt spid="2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1">
                                            <p:txEl>
                                              <p:pRg st="1" end="1"/>
                                            </p:txEl>
                                          </p:spTgt>
                                        </p:tgtEl>
                                        <p:attrNameLst>
                                          <p:attrName>style.visibility</p:attrName>
                                        </p:attrNameLst>
                                      </p:cBhvr>
                                      <p:to>
                                        <p:strVal val="visible"/>
                                      </p:to>
                                    </p:set>
                                    <p:anim calcmode="lin" valueType="num">
                                      <p:cBhvr additive="base">
                                        <p:cTn id="12" dur="500"/>
                                        <p:tgtEl>
                                          <p:spTgt spid="2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1">
                                            <p:txEl>
                                              <p:pRg st="2" end="2"/>
                                            </p:txEl>
                                          </p:spTgt>
                                        </p:tgtEl>
                                        <p:attrNameLst>
                                          <p:attrName>style.visibility</p:attrName>
                                        </p:attrNameLst>
                                      </p:cBhvr>
                                      <p:to>
                                        <p:strVal val="visible"/>
                                      </p:to>
                                    </p:set>
                                    <p:anim calcmode="lin" valueType="num">
                                      <p:cBhvr additive="base">
                                        <p:cTn id="17" dur="500"/>
                                        <p:tgtEl>
                                          <p:spTgt spid="24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urier New"/>
                <a:ea typeface="Courier New"/>
                <a:cs typeface="Courier New"/>
                <a:sym typeface="Courier New"/>
              </a:rPr>
              <a:t>Citizenship</a:t>
            </a:r>
            <a:endParaRPr b="1">
              <a:latin typeface="Courier New"/>
              <a:ea typeface="Courier New"/>
              <a:cs typeface="Courier New"/>
              <a:sym typeface="Courier New"/>
            </a:endParaRPr>
          </a:p>
        </p:txBody>
      </p:sp>
      <p:sp>
        <p:nvSpPr>
          <p:cNvPr id="247" name="Google Shape;247;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urier New"/>
                <a:ea typeface="Courier New"/>
                <a:cs typeface="Courier New"/>
                <a:sym typeface="Courier New"/>
              </a:rPr>
              <a:t>Defined: A citizen is a community member entitled to certain rights and required to perform select duties.  </a:t>
            </a:r>
            <a:endParaRPr sz="2400">
              <a:latin typeface="Courier New"/>
              <a:ea typeface="Courier New"/>
              <a:cs typeface="Courier New"/>
              <a:sym typeface="Courier New"/>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3000" b="0"/>
              <a:t>How does one become a citizen?</a:t>
            </a:r>
            <a:endParaRPr/>
          </a:p>
        </p:txBody>
      </p:sp>
      <p:sp>
        <p:nvSpPr>
          <p:cNvPr id="253" name="Google Shape;253;p42"/>
          <p:cNvSpPr txBox="1">
            <a:spLocks noGrp="1"/>
          </p:cNvSpPr>
          <p:nvPr>
            <p:ph type="body" idx="1"/>
          </p:nvPr>
        </p:nvSpPr>
        <p:spPr>
          <a:xfrm>
            <a:off x="457200" y="1011400"/>
            <a:ext cx="8229600" cy="37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By birth </a:t>
            </a:r>
            <a:endParaRPr u="sng"/>
          </a:p>
          <a:p>
            <a:pPr marL="0" lvl="0" indent="0" algn="l" rtl="0">
              <a:spcBef>
                <a:spcPts val="1600"/>
              </a:spcBef>
              <a:spcAft>
                <a:spcPts val="0"/>
              </a:spcAft>
              <a:buNone/>
            </a:pPr>
            <a:r>
              <a:rPr lang="en"/>
              <a:t>Citizenship is automatically granted to anyone born in 50 states, D.C., American territories, or overseas military base.</a:t>
            </a:r>
            <a:endParaRPr/>
          </a:p>
          <a:p>
            <a:pPr marL="0" lvl="0" indent="0" algn="l" rtl="0">
              <a:spcBef>
                <a:spcPts val="1600"/>
              </a:spcBef>
              <a:spcAft>
                <a:spcPts val="0"/>
              </a:spcAft>
              <a:buNone/>
            </a:pPr>
            <a:r>
              <a:rPr lang="en"/>
              <a:t>	</a:t>
            </a:r>
            <a:endParaRPr sz="2400"/>
          </a:p>
          <a:p>
            <a:pPr marL="0" lvl="0" indent="0" algn="l" rtl="0">
              <a:spcBef>
                <a:spcPts val="1600"/>
              </a:spcBef>
              <a:spcAft>
                <a:spcPts val="0"/>
              </a:spcAft>
              <a:buNone/>
            </a:pPr>
            <a:r>
              <a:rPr lang="en" sz="2400"/>
              <a:t>Note: Can claim citizenship if born outside U.S. if </a:t>
            </a:r>
            <a:endParaRPr sz="2400"/>
          </a:p>
          <a:p>
            <a:pPr marL="0" lvl="0" indent="0" algn="l" rtl="0">
              <a:spcBef>
                <a:spcPts val="1600"/>
              </a:spcBef>
              <a:spcAft>
                <a:spcPts val="0"/>
              </a:spcAft>
              <a:buNone/>
            </a:pPr>
            <a:r>
              <a:rPr lang="en" sz="2400"/>
              <a:t>-both parents are American </a:t>
            </a:r>
            <a:r>
              <a:rPr lang="en" sz="2400" b="1" i="1" u="sng"/>
              <a:t>or</a:t>
            </a:r>
            <a:r>
              <a:rPr lang="en" sz="2400"/>
              <a:t> </a:t>
            </a:r>
            <a:endParaRPr sz="2400"/>
          </a:p>
          <a:p>
            <a:pPr marL="0" lvl="0" indent="0" algn="l" rtl="0">
              <a:spcBef>
                <a:spcPts val="1600"/>
              </a:spcBef>
              <a:spcAft>
                <a:spcPts val="0"/>
              </a:spcAft>
              <a:buNone/>
            </a:pPr>
            <a:r>
              <a:rPr lang="en" sz="2400"/>
              <a:t>-one parent is a citizen who has lived in America.</a:t>
            </a:r>
            <a:endParaRPr sz="2400"/>
          </a:p>
          <a:p>
            <a:pPr marL="0" lvl="0" indent="0" algn="l" rtl="0">
              <a:spcBef>
                <a:spcPts val="16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one become a citizen?</a:t>
            </a:r>
            <a:endParaRPr/>
          </a:p>
        </p:txBody>
      </p:sp>
      <p:sp>
        <p:nvSpPr>
          <p:cNvPr id="259" name="Google Shape;259;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By naturalization</a:t>
            </a:r>
            <a:endParaRPr u="sng" dirty="0"/>
          </a:p>
          <a:p>
            <a:pPr marL="457200" lvl="0" indent="-342900" algn="l" rtl="0">
              <a:spcBef>
                <a:spcPts val="1600"/>
              </a:spcBef>
              <a:spcAft>
                <a:spcPts val="0"/>
              </a:spcAft>
              <a:buSzPts val="1800"/>
              <a:buAutoNum type="arabicParenR"/>
            </a:pPr>
            <a:r>
              <a:rPr lang="en" dirty="0"/>
              <a:t>Sign Declaration of Intention</a:t>
            </a:r>
            <a:endParaRPr dirty="0"/>
          </a:p>
          <a:p>
            <a:pPr marL="0" lvl="0" indent="0" algn="l" rtl="0">
              <a:spcBef>
                <a:spcPts val="1600"/>
              </a:spcBef>
              <a:spcAft>
                <a:spcPts val="0"/>
              </a:spcAft>
              <a:buNone/>
            </a:pPr>
            <a:endParaRPr dirty="0"/>
          </a:p>
          <a:p>
            <a:pPr marL="457200" lvl="0" indent="-342900" algn="l" rtl="0">
              <a:spcBef>
                <a:spcPts val="1600"/>
              </a:spcBef>
              <a:spcAft>
                <a:spcPts val="0"/>
              </a:spcAft>
              <a:buSzPts val="1800"/>
              <a:buAutoNum type="arabicParenR"/>
            </a:pPr>
            <a:r>
              <a:rPr lang="en" dirty="0"/>
              <a:t>Live in U.S. for five years </a:t>
            </a:r>
            <a:endParaRPr dirty="0"/>
          </a:p>
          <a:p>
            <a:pPr marL="0" lvl="0" indent="0" algn="l" rtl="0">
              <a:spcBef>
                <a:spcPts val="1600"/>
              </a:spcBef>
              <a:spcAft>
                <a:spcPts val="0"/>
              </a:spcAft>
              <a:buClr>
                <a:schemeClr val="dk1"/>
              </a:buClr>
              <a:buSzPts val="1100"/>
              <a:buFont typeface="Arial"/>
              <a:buNone/>
            </a:pPr>
            <a:r>
              <a:rPr lang="en" dirty="0"/>
              <a:t>(three if married to citizen)</a:t>
            </a:r>
            <a:endParaRPr dirty="0"/>
          </a:p>
          <a:p>
            <a:pPr marL="0" lvl="0" indent="0" algn="l" rtl="0">
              <a:spcBef>
                <a:spcPts val="1600"/>
              </a:spcBef>
              <a:spcAft>
                <a:spcPts val="1600"/>
              </a:spcAft>
              <a:buNone/>
            </a:pPr>
            <a:endParaRPr dirty="0"/>
          </a:p>
        </p:txBody>
      </p:sp>
      <p:pic>
        <p:nvPicPr>
          <p:cNvPr id="260" name="Google Shape;260;p43" descr="pujols.jpg"/>
          <p:cNvPicPr preferRelativeResize="0"/>
          <p:nvPr/>
        </p:nvPicPr>
        <p:blipFill>
          <a:blip r:embed="rId3">
            <a:alphaModFix/>
          </a:blip>
          <a:stretch>
            <a:fillRect/>
          </a:stretch>
        </p:blipFill>
        <p:spPr>
          <a:xfrm>
            <a:off x="6131363" y="3290638"/>
            <a:ext cx="2619375" cy="1743075"/>
          </a:xfrm>
          <a:prstGeom prst="rect">
            <a:avLst/>
          </a:prstGeom>
          <a:noFill/>
          <a:ln>
            <a:noFill/>
          </a:ln>
        </p:spPr>
      </p:pic>
      <p:pic>
        <p:nvPicPr>
          <p:cNvPr id="261" name="Google Shape;261;p43" descr="albert-einstein-2.jpg"/>
          <p:cNvPicPr preferRelativeResize="0"/>
          <p:nvPr/>
        </p:nvPicPr>
        <p:blipFill>
          <a:blip r:embed="rId4">
            <a:alphaModFix/>
          </a:blip>
          <a:stretch>
            <a:fillRect/>
          </a:stretch>
        </p:blipFill>
        <p:spPr>
          <a:xfrm>
            <a:off x="6788775" y="1075987"/>
            <a:ext cx="1961976" cy="2202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What is Government?</a:t>
            </a:r>
            <a:endParaRPr b="1">
              <a:latin typeface="Courier New"/>
              <a:ea typeface="Courier New"/>
              <a:cs typeface="Courier New"/>
              <a:sym typeface="Courier New"/>
            </a:endParaRPr>
          </a:p>
        </p:txBody>
      </p:sp>
      <p:sp>
        <p:nvSpPr>
          <p:cNvPr id="76" name="Google Shape;76;p16"/>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1600"/>
              </a:spcAft>
              <a:buNone/>
            </a:pPr>
            <a:r>
              <a:rPr lang="en" sz="2800">
                <a:solidFill>
                  <a:srgbClr val="FFFFFF"/>
                </a:solidFill>
                <a:latin typeface="Courier New"/>
                <a:ea typeface="Courier New"/>
                <a:cs typeface="Courier New"/>
                <a:sym typeface="Courier New"/>
              </a:rPr>
              <a:t>The term government describes the means by which a society organizes itself and allocates authority in order to accomplish collective goals and provide benefits that the society as a whole needs. </a:t>
            </a:r>
            <a:endParaRPr sz="2800">
              <a:solidFill>
                <a:srgbClr val="FFFFFF"/>
              </a:solidFill>
              <a:latin typeface="Courier New"/>
              <a:ea typeface="Courier New"/>
              <a:cs typeface="Courier New"/>
              <a:sym typeface="Courier New"/>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one become a citizen?</a:t>
            </a:r>
            <a:endParaRPr/>
          </a:p>
        </p:txBody>
      </p:sp>
      <p:sp>
        <p:nvSpPr>
          <p:cNvPr id="267" name="Google Shape;26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By naturalization</a:t>
            </a:r>
            <a:endParaRPr u="sng" dirty="0"/>
          </a:p>
          <a:p>
            <a:pPr marL="0" lvl="0" indent="0" algn="l" rtl="0">
              <a:spcBef>
                <a:spcPts val="1600"/>
              </a:spcBef>
              <a:spcAft>
                <a:spcPts val="0"/>
              </a:spcAft>
              <a:buNone/>
            </a:pPr>
            <a:r>
              <a:rPr lang="en" dirty="0"/>
              <a:t>3) If 18 and have lived in state </a:t>
            </a:r>
            <a:endParaRPr dirty="0"/>
          </a:p>
          <a:p>
            <a:pPr marL="0" lvl="0" indent="0" algn="l" rtl="0">
              <a:spcBef>
                <a:spcPts val="1600"/>
              </a:spcBef>
              <a:spcAft>
                <a:spcPts val="0"/>
              </a:spcAft>
              <a:buNone/>
            </a:pPr>
            <a:r>
              <a:rPr lang="en" dirty="0"/>
              <a:t>where naturalization saught, </a:t>
            </a:r>
            <a:endParaRPr dirty="0"/>
          </a:p>
          <a:p>
            <a:pPr marL="0" lvl="0" indent="0" algn="l" rtl="0">
              <a:spcBef>
                <a:spcPts val="1600"/>
              </a:spcBef>
              <a:spcAft>
                <a:spcPts val="0"/>
              </a:spcAft>
              <a:buNone/>
            </a:pPr>
            <a:r>
              <a:rPr lang="en" dirty="0"/>
              <a:t>candidate may file application.</a:t>
            </a:r>
            <a:endParaRPr dirty="0"/>
          </a:p>
          <a:p>
            <a:pPr marL="0" lvl="0" indent="0" algn="l" rtl="0">
              <a:spcBef>
                <a:spcPts val="1600"/>
              </a:spcBef>
              <a:spcAft>
                <a:spcPts val="0"/>
              </a:spcAft>
              <a:buNone/>
            </a:pPr>
            <a:r>
              <a:rPr lang="en" dirty="0"/>
              <a:t>4) After paperwork reviewed by </a:t>
            </a:r>
            <a:endParaRPr dirty="0"/>
          </a:p>
          <a:p>
            <a:pPr marL="0" lvl="0" indent="0" algn="l" rtl="0">
              <a:spcBef>
                <a:spcPts val="1600"/>
              </a:spcBef>
              <a:spcAft>
                <a:spcPts val="0"/>
              </a:spcAft>
              <a:buNone/>
            </a:pPr>
            <a:r>
              <a:rPr lang="en" dirty="0"/>
              <a:t>U.S. Citizenship and Immigration </a:t>
            </a:r>
            <a:endParaRPr dirty="0"/>
          </a:p>
          <a:p>
            <a:pPr marL="0" lvl="0" indent="0" algn="l" rtl="0">
              <a:spcBef>
                <a:spcPts val="1600"/>
              </a:spcBef>
              <a:spcAft>
                <a:spcPts val="0"/>
              </a:spcAft>
              <a:buNone/>
            </a:pPr>
            <a:r>
              <a:rPr lang="en" dirty="0"/>
              <a:t>Services,</a:t>
            </a:r>
            <a:r>
              <a:rPr lang="en" u="sng" dirty="0"/>
              <a:t> USCIS</a:t>
            </a:r>
            <a:r>
              <a:rPr lang="en" dirty="0"/>
              <a:t> interviews alien.</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solidFill>
                <a:srgbClr val="0CE0EC"/>
              </a:solidFill>
            </a:endParaRPr>
          </a:p>
          <a:p>
            <a:pPr marL="0" lvl="0" indent="0" algn="l" rtl="0">
              <a:spcBef>
                <a:spcPts val="1600"/>
              </a:spcBef>
              <a:spcAft>
                <a:spcPts val="1600"/>
              </a:spcAft>
              <a:buNone/>
            </a:pPr>
            <a:endParaRPr dirty="0"/>
          </a:p>
        </p:txBody>
      </p:sp>
      <p:pic>
        <p:nvPicPr>
          <p:cNvPr id="268" name="Google Shape;268;p44" descr="Salma-Hayek-Hairstyles-Long-Braided-Hairstyle.jpg"/>
          <p:cNvPicPr preferRelativeResize="0"/>
          <p:nvPr/>
        </p:nvPicPr>
        <p:blipFill>
          <a:blip r:embed="rId3">
            <a:alphaModFix/>
          </a:blip>
          <a:stretch>
            <a:fillRect/>
          </a:stretch>
        </p:blipFill>
        <p:spPr>
          <a:xfrm>
            <a:off x="5873325" y="924900"/>
            <a:ext cx="1835875" cy="3048326"/>
          </a:xfrm>
          <a:prstGeom prst="rect">
            <a:avLst/>
          </a:prstGeom>
          <a:noFill/>
          <a:ln>
            <a:noFill/>
          </a:ln>
        </p:spPr>
      </p:pic>
      <p:pic>
        <p:nvPicPr>
          <p:cNvPr id="269" name="Google Shape;269;p44" descr="Jim Carrey 2008.jpg"/>
          <p:cNvPicPr preferRelativeResize="0"/>
          <p:nvPr/>
        </p:nvPicPr>
        <p:blipFill>
          <a:blip r:embed="rId4">
            <a:alphaModFix/>
          </a:blip>
          <a:stretch>
            <a:fillRect/>
          </a:stretch>
        </p:blipFill>
        <p:spPr>
          <a:xfrm>
            <a:off x="7709200" y="-1"/>
            <a:ext cx="1488450" cy="2124074"/>
          </a:xfrm>
          <a:prstGeom prst="rect">
            <a:avLst/>
          </a:prstGeom>
          <a:noFill/>
          <a:ln>
            <a:noFill/>
          </a:ln>
        </p:spPr>
      </p:pic>
      <p:pic>
        <p:nvPicPr>
          <p:cNvPr id="270" name="Google Shape;270;p44" descr="kindergartencop.jpg"/>
          <p:cNvPicPr preferRelativeResize="0"/>
          <p:nvPr/>
        </p:nvPicPr>
        <p:blipFill>
          <a:blip r:embed="rId5">
            <a:alphaModFix/>
          </a:blip>
          <a:stretch>
            <a:fillRect/>
          </a:stretch>
        </p:blipFill>
        <p:spPr>
          <a:xfrm>
            <a:off x="7105650" y="2124063"/>
            <a:ext cx="2038350" cy="3019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one become a citizen?</a:t>
            </a:r>
            <a:endParaRPr/>
          </a:p>
        </p:txBody>
      </p:sp>
      <p:sp>
        <p:nvSpPr>
          <p:cNvPr id="276" name="Google Shape;276;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By naturalization</a:t>
            </a:r>
            <a:endParaRPr u="sng"/>
          </a:p>
          <a:p>
            <a:pPr marL="0" lvl="0" indent="0" algn="l" rtl="0">
              <a:spcBef>
                <a:spcPts val="1600"/>
              </a:spcBef>
              <a:spcAft>
                <a:spcPts val="0"/>
              </a:spcAft>
              <a:buNone/>
            </a:pPr>
            <a:r>
              <a:rPr lang="en"/>
              <a:t>4) </a:t>
            </a:r>
            <a:r>
              <a:rPr lang="en" i="1"/>
              <a:t>Continued</a:t>
            </a:r>
            <a:endParaRPr i="1"/>
          </a:p>
          <a:p>
            <a:pPr marL="0" lvl="0" indent="0" algn="l" rtl="0">
              <a:spcBef>
                <a:spcPts val="1600"/>
              </a:spcBef>
              <a:spcAft>
                <a:spcPts val="0"/>
              </a:spcAft>
              <a:buNone/>
            </a:pPr>
            <a:r>
              <a:rPr lang="en"/>
              <a:t>Interviewer checks for “good</a:t>
            </a:r>
            <a:endParaRPr/>
          </a:p>
          <a:p>
            <a:pPr marL="0" lvl="0" indent="0" algn="l" rtl="0">
              <a:spcBef>
                <a:spcPts val="1600"/>
              </a:spcBef>
              <a:spcAft>
                <a:spcPts val="0"/>
              </a:spcAft>
              <a:buNone/>
            </a:pPr>
            <a:r>
              <a:rPr lang="en"/>
              <a:t>moral character” </a:t>
            </a:r>
            <a:endParaRPr/>
          </a:p>
          <a:p>
            <a:pPr marL="0" lvl="0" indent="0" algn="l" rtl="0">
              <a:spcBef>
                <a:spcPts val="1600"/>
              </a:spcBef>
              <a:spcAft>
                <a:spcPts val="0"/>
              </a:spcAft>
              <a:buNone/>
            </a:pPr>
            <a:r>
              <a:rPr lang="en"/>
              <a:t>5) Exams administered on English </a:t>
            </a:r>
            <a:endParaRPr/>
          </a:p>
          <a:p>
            <a:pPr marL="0" lvl="0" indent="0" algn="l" rtl="0">
              <a:spcBef>
                <a:spcPts val="1600"/>
              </a:spcBef>
              <a:spcAft>
                <a:spcPts val="0"/>
              </a:spcAft>
              <a:buNone/>
            </a:pPr>
            <a:r>
              <a:rPr lang="en"/>
              <a:t>and history/civics</a:t>
            </a:r>
            <a:endParaRPr/>
          </a:p>
          <a:p>
            <a:pPr marL="0" lvl="0" indent="0" algn="l" rtl="0">
              <a:spcBef>
                <a:spcPts val="1600"/>
              </a:spcBef>
              <a:spcAft>
                <a:spcPts val="0"/>
              </a:spcAft>
              <a:buNone/>
            </a:pPr>
            <a:endParaRPr/>
          </a:p>
          <a:p>
            <a:pPr marL="0" lvl="0" indent="0" algn="l" rtl="0">
              <a:spcBef>
                <a:spcPts val="1600"/>
              </a:spcBef>
              <a:spcAft>
                <a:spcPts val="0"/>
              </a:spcAft>
              <a:buNone/>
            </a:pPr>
            <a:endParaRPr>
              <a:solidFill>
                <a:srgbClr val="0CE0EC"/>
              </a:solidFill>
            </a:endParaRPr>
          </a:p>
          <a:p>
            <a:pPr marL="0" lvl="0" indent="0" algn="l" rtl="0">
              <a:spcBef>
                <a:spcPts val="1600"/>
              </a:spcBef>
              <a:spcAft>
                <a:spcPts val="1600"/>
              </a:spcAft>
              <a:buNone/>
            </a:pPr>
            <a:endParaRPr/>
          </a:p>
        </p:txBody>
      </p:sp>
      <p:pic>
        <p:nvPicPr>
          <p:cNvPr id="277" name="Google Shape;277;p45" descr="800px-Siegfried_&amp;_Roy_by_Carol_M._Highsmith.jpg"/>
          <p:cNvPicPr preferRelativeResize="0"/>
          <p:nvPr/>
        </p:nvPicPr>
        <p:blipFill>
          <a:blip r:embed="rId3">
            <a:alphaModFix/>
          </a:blip>
          <a:stretch>
            <a:fillRect/>
          </a:stretch>
        </p:blipFill>
        <p:spPr>
          <a:xfrm>
            <a:off x="5985625" y="934300"/>
            <a:ext cx="3082874" cy="2500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one become a citizen?</a:t>
            </a:r>
            <a:endParaRPr/>
          </a:p>
        </p:txBody>
      </p:sp>
      <p:sp>
        <p:nvSpPr>
          <p:cNvPr id="283" name="Google Shape;283;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By naturalization</a:t>
            </a:r>
            <a:endParaRPr u="sng" dirty="0"/>
          </a:p>
          <a:p>
            <a:pPr marL="0" lvl="0" indent="0" algn="l" rtl="0">
              <a:spcBef>
                <a:spcPts val="1600"/>
              </a:spcBef>
              <a:spcAft>
                <a:spcPts val="0"/>
              </a:spcAft>
              <a:buNone/>
            </a:pPr>
            <a:r>
              <a:rPr lang="en" dirty="0"/>
              <a:t>6) UCCIS makes</a:t>
            </a:r>
            <a:endParaRPr dirty="0"/>
          </a:p>
          <a:p>
            <a:pPr marL="0" lvl="0" indent="0" algn="l" rtl="0">
              <a:spcBef>
                <a:spcPts val="1600"/>
              </a:spcBef>
              <a:spcAft>
                <a:spcPts val="0"/>
              </a:spcAft>
              <a:buNone/>
            </a:pPr>
            <a:r>
              <a:rPr lang="en" dirty="0"/>
              <a:t>a decison to grant or </a:t>
            </a:r>
            <a:endParaRPr dirty="0"/>
          </a:p>
          <a:p>
            <a:pPr marL="0" lvl="0" indent="0" algn="l" rtl="0">
              <a:spcBef>
                <a:spcPts val="1600"/>
              </a:spcBef>
              <a:spcAft>
                <a:spcPts val="0"/>
              </a:spcAft>
              <a:buNone/>
            </a:pPr>
            <a:r>
              <a:rPr lang="en" dirty="0"/>
              <a:t>deny citizenship.</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solidFill>
                <a:srgbClr val="0CE0EC"/>
              </a:solidFill>
            </a:endParaRPr>
          </a:p>
          <a:p>
            <a:pPr marL="0" lvl="0" indent="0" algn="l" rtl="0">
              <a:spcBef>
                <a:spcPts val="1600"/>
              </a:spcBef>
              <a:spcAft>
                <a:spcPts val="1600"/>
              </a:spcAft>
              <a:buNone/>
            </a:pPr>
            <a:endParaRPr dirty="0"/>
          </a:p>
        </p:txBody>
      </p:sp>
      <p:pic>
        <p:nvPicPr>
          <p:cNvPr id="284" name="Google Shape;284;p46" descr="alfred.jpg"/>
          <p:cNvPicPr preferRelativeResize="0"/>
          <p:nvPr/>
        </p:nvPicPr>
        <p:blipFill>
          <a:blip r:embed="rId3">
            <a:alphaModFix/>
          </a:blip>
          <a:stretch>
            <a:fillRect/>
          </a:stretch>
        </p:blipFill>
        <p:spPr>
          <a:xfrm>
            <a:off x="6803538" y="1063375"/>
            <a:ext cx="2162175" cy="2857500"/>
          </a:xfrm>
          <a:prstGeom prst="rect">
            <a:avLst/>
          </a:prstGeom>
          <a:noFill/>
          <a:ln>
            <a:noFill/>
          </a:ln>
        </p:spPr>
      </p:pic>
      <p:pic>
        <p:nvPicPr>
          <p:cNvPr id="285" name="Google Shape;285;p46" descr="wiesel-pic3.jpg"/>
          <p:cNvPicPr preferRelativeResize="0"/>
          <p:nvPr/>
        </p:nvPicPr>
        <p:blipFill>
          <a:blip r:embed="rId4">
            <a:alphaModFix/>
          </a:blip>
          <a:stretch>
            <a:fillRect/>
          </a:stretch>
        </p:blipFill>
        <p:spPr>
          <a:xfrm>
            <a:off x="4178027" y="1051375"/>
            <a:ext cx="2569875" cy="38744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295"/>
        <p:cNvGrpSpPr/>
        <p:nvPr/>
      </p:nvGrpSpPr>
      <p:grpSpPr>
        <a:xfrm>
          <a:off x="0" y="0"/>
          <a:ext cx="0" cy="0"/>
          <a:chOff x="0" y="0"/>
          <a:chExt cx="0" cy="0"/>
        </a:xfrm>
      </p:grpSpPr>
      <p:sp>
        <p:nvSpPr>
          <p:cNvPr id="296" name="Google Shape;296;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urier New"/>
                <a:ea typeface="Courier New"/>
                <a:cs typeface="Courier New"/>
                <a:sym typeface="Courier New"/>
              </a:rPr>
              <a:t>Volunteerism</a:t>
            </a:r>
            <a:r>
              <a:rPr lang="en">
                <a:solidFill>
                  <a:srgbClr val="FF0000"/>
                </a:solidFill>
                <a:latin typeface="Courier New"/>
                <a:ea typeface="Courier New"/>
                <a:cs typeface="Courier New"/>
                <a:sym typeface="Courier New"/>
              </a:rPr>
              <a:t>*</a:t>
            </a:r>
            <a:endParaRPr>
              <a:solidFill>
                <a:srgbClr val="FF0000"/>
              </a:solidFill>
              <a:latin typeface="Courier New"/>
              <a:ea typeface="Courier New"/>
              <a:cs typeface="Courier New"/>
              <a:sym typeface="Courier New"/>
            </a:endParaRPr>
          </a:p>
        </p:txBody>
      </p:sp>
      <p:sp>
        <p:nvSpPr>
          <p:cNvPr id="297" name="Google Shape;297;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Courier New"/>
                <a:ea typeface="Courier New"/>
                <a:cs typeface="Courier New"/>
                <a:sym typeface="Courier New"/>
              </a:rPr>
              <a:t>The practice of offering your time and services to others without payment.</a:t>
            </a:r>
            <a:endParaRPr>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Citizenship Test*</a:t>
            </a:r>
            <a:endParaRPr/>
          </a:p>
        </p:txBody>
      </p:sp>
      <p:sp>
        <p:nvSpPr>
          <p:cNvPr id="303" name="Google Shape;303;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4400" u="sng" dirty="0">
                <a:solidFill>
                  <a:schemeClr val="hlink"/>
                </a:solidFill>
              </a:rPr>
              <a:t>mrsichakpchs.weebly.com</a:t>
            </a:r>
            <a:endParaRPr sz="4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07"/>
        <p:cNvGrpSpPr/>
        <p:nvPr/>
      </p:nvGrpSpPr>
      <p:grpSpPr>
        <a:xfrm>
          <a:off x="0" y="0"/>
          <a:ext cx="0" cy="0"/>
          <a:chOff x="0" y="0"/>
          <a:chExt cx="0" cy="0"/>
        </a:xfrm>
      </p:grpSpPr>
      <p:sp>
        <p:nvSpPr>
          <p:cNvPr id="308" name="Google Shape;30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urier New"/>
                <a:ea typeface="Courier New"/>
                <a:cs typeface="Courier New"/>
                <a:sym typeface="Courier New"/>
              </a:rPr>
              <a:t>What is Civics?</a:t>
            </a:r>
            <a:endParaRPr>
              <a:latin typeface="Courier New"/>
              <a:ea typeface="Courier New"/>
              <a:cs typeface="Courier New"/>
              <a:sym typeface="Courier New"/>
            </a:endParaRPr>
          </a:p>
        </p:txBody>
      </p:sp>
      <p:sp>
        <p:nvSpPr>
          <p:cNvPr id="309" name="Google Shape;309;p50"/>
          <p:cNvSpPr txBox="1">
            <a:spLocks noGrp="1"/>
          </p:cNvSpPr>
          <p:nvPr>
            <p:ph type="body" idx="1"/>
          </p:nvPr>
        </p:nvSpPr>
        <p:spPr>
          <a:xfrm>
            <a:off x="457200" y="1200150"/>
            <a:ext cx="4258500" cy="3725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urier New"/>
              <a:buChar char="-"/>
            </a:pPr>
            <a:r>
              <a:rPr lang="en">
                <a:latin typeface="Courier New"/>
                <a:ea typeface="Courier New"/>
                <a:cs typeface="Courier New"/>
                <a:sym typeface="Courier New"/>
              </a:rPr>
              <a:t>Defined: the study of rights and duties of a citizen. </a:t>
            </a:r>
            <a:endParaRPr>
              <a:latin typeface="Courier New"/>
              <a:ea typeface="Courier New"/>
              <a:cs typeface="Courier New"/>
              <a:sym typeface="Courier New"/>
            </a:endParaRPr>
          </a:p>
          <a:p>
            <a:pPr marL="0" lvl="0" indent="0" algn="l" rtl="0">
              <a:spcBef>
                <a:spcPts val="1600"/>
              </a:spcBef>
              <a:spcAft>
                <a:spcPts val="0"/>
              </a:spcAft>
              <a:buNone/>
            </a:pPr>
            <a:endParaRPr>
              <a:latin typeface="Courier New"/>
              <a:ea typeface="Courier New"/>
              <a:cs typeface="Courier New"/>
              <a:sym typeface="Courier New"/>
            </a:endParaRPr>
          </a:p>
          <a:p>
            <a:pPr marL="457200" lvl="0" indent="-342900" algn="l" rtl="0">
              <a:spcBef>
                <a:spcPts val="1600"/>
              </a:spcBef>
              <a:spcAft>
                <a:spcPts val="0"/>
              </a:spcAft>
              <a:buSzPts val="1800"/>
              <a:buFont typeface="Courier New"/>
              <a:buChar char="-"/>
            </a:pPr>
            <a:r>
              <a:rPr lang="en">
                <a:latin typeface="Courier New"/>
                <a:ea typeface="Courier New"/>
                <a:cs typeface="Courier New"/>
                <a:sym typeface="Courier New"/>
              </a:rPr>
              <a:t>Greece and Rome</a:t>
            </a:r>
            <a:endParaRPr>
              <a:latin typeface="Courier New"/>
              <a:ea typeface="Courier New"/>
              <a:cs typeface="Courier New"/>
              <a:sym typeface="Courier New"/>
            </a:endParaRPr>
          </a:p>
        </p:txBody>
      </p:sp>
      <p:pic>
        <p:nvPicPr>
          <p:cNvPr id="310" name="Google Shape;310;p50" descr="Greek architecture[edit]"/>
          <p:cNvPicPr preferRelativeResize="0"/>
          <p:nvPr/>
        </p:nvPicPr>
        <p:blipFill>
          <a:blip r:embed="rId3">
            <a:alphaModFix/>
          </a:blip>
          <a:stretch>
            <a:fillRect/>
          </a:stretch>
        </p:blipFill>
        <p:spPr>
          <a:xfrm>
            <a:off x="4997081" y="1331491"/>
            <a:ext cx="3906651" cy="24805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14"/>
        <p:cNvGrpSpPr/>
        <p:nvPr/>
      </p:nvGrpSpPr>
      <p:grpSpPr>
        <a:xfrm>
          <a:off x="0" y="0"/>
          <a:ext cx="0" cy="0"/>
          <a:chOff x="0" y="0"/>
          <a:chExt cx="0" cy="0"/>
        </a:xfrm>
      </p:grpSpPr>
      <p:sp>
        <p:nvSpPr>
          <p:cNvPr id="315" name="Google Shape;31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urier New"/>
                <a:ea typeface="Courier New"/>
                <a:cs typeface="Courier New"/>
                <a:sym typeface="Courier New"/>
              </a:rPr>
              <a:t>Rights</a:t>
            </a:r>
            <a:endParaRPr b="1">
              <a:latin typeface="Courier New"/>
              <a:ea typeface="Courier New"/>
              <a:cs typeface="Courier New"/>
              <a:sym typeface="Courier New"/>
            </a:endParaRPr>
          </a:p>
        </p:txBody>
      </p:sp>
      <p:sp>
        <p:nvSpPr>
          <p:cNvPr id="316" name="Google Shape;316;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urier New"/>
                <a:ea typeface="Courier New"/>
                <a:cs typeface="Courier New"/>
                <a:sym typeface="Courier New"/>
              </a:rPr>
              <a:t>What are rights?</a:t>
            </a:r>
            <a:endParaRPr sz="2400">
              <a:latin typeface="Courier New"/>
              <a:ea typeface="Courier New"/>
              <a:cs typeface="Courier New"/>
              <a:sym typeface="Courier New"/>
            </a:endParaRPr>
          </a:p>
          <a:p>
            <a:pPr marL="0" lvl="0" indent="0" algn="l" rtl="0">
              <a:spcBef>
                <a:spcPts val="1600"/>
              </a:spcBef>
              <a:spcAft>
                <a:spcPts val="0"/>
              </a:spcAft>
              <a:buNone/>
            </a:pPr>
            <a:r>
              <a:rPr lang="en" sz="2400">
                <a:latin typeface="Courier New"/>
                <a:ea typeface="Courier New"/>
                <a:cs typeface="Courier New"/>
                <a:sym typeface="Courier New"/>
              </a:rPr>
              <a:t>Rights are rules about what is allowed or owed to people.  Could be legal, social, or ethical.</a:t>
            </a:r>
            <a:endParaRPr sz="2400">
              <a:latin typeface="Courier New"/>
              <a:ea typeface="Courier New"/>
              <a:cs typeface="Courier New"/>
              <a:sym typeface="Courier New"/>
            </a:endParaRPr>
          </a:p>
          <a:p>
            <a:pPr marL="0" lvl="0" indent="0" algn="l" rtl="0">
              <a:spcBef>
                <a:spcPts val="1600"/>
              </a:spcBef>
              <a:spcAft>
                <a:spcPts val="1600"/>
              </a:spcAft>
              <a:buNone/>
            </a:pPr>
            <a:r>
              <a:rPr lang="en" sz="2400">
                <a:latin typeface="Courier New"/>
                <a:ea typeface="Courier New"/>
                <a:cs typeface="Courier New"/>
                <a:sym typeface="Courier New"/>
              </a:rPr>
              <a:t>Examples of a legal right? Social right? Ethical right?</a:t>
            </a:r>
            <a:endParaRPr sz="2400">
              <a:latin typeface="Courier New"/>
              <a:ea typeface="Courier New"/>
              <a:cs typeface="Courier New"/>
              <a:sym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sp>
        <p:nvSpPr>
          <p:cNvPr id="321" name="Google Shape;321;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ourier New"/>
                <a:ea typeface="Courier New"/>
                <a:cs typeface="Courier New"/>
                <a:sym typeface="Courier New"/>
              </a:rPr>
              <a:t>Duties</a:t>
            </a:r>
            <a:endParaRPr>
              <a:latin typeface="Courier New"/>
              <a:ea typeface="Courier New"/>
              <a:cs typeface="Courier New"/>
              <a:sym typeface="Courier New"/>
            </a:endParaRPr>
          </a:p>
        </p:txBody>
      </p:sp>
      <p:sp>
        <p:nvSpPr>
          <p:cNvPr id="322" name="Google Shape;322;p52"/>
          <p:cNvSpPr txBox="1">
            <a:spLocks noGrp="1"/>
          </p:cNvSpPr>
          <p:nvPr>
            <p:ph type="body" idx="1"/>
          </p:nvPr>
        </p:nvSpPr>
        <p:spPr>
          <a:xfrm>
            <a:off x="457200" y="1063375"/>
            <a:ext cx="8229600" cy="38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Courier New"/>
                <a:ea typeface="Courier New"/>
                <a:cs typeface="Courier New"/>
                <a:sym typeface="Courier New"/>
              </a:rPr>
              <a:t>Defined: Things we MUST do.</a:t>
            </a:r>
            <a:endParaRPr sz="2600">
              <a:latin typeface="Courier New"/>
              <a:ea typeface="Courier New"/>
              <a:cs typeface="Courier New"/>
              <a:sym typeface="Courier New"/>
            </a:endParaRPr>
          </a:p>
          <a:p>
            <a:pPr marL="0" lvl="0" indent="0" algn="l" rtl="0">
              <a:spcBef>
                <a:spcPts val="1600"/>
              </a:spcBef>
              <a:spcAft>
                <a:spcPts val="0"/>
              </a:spcAft>
              <a:buNone/>
            </a:pPr>
            <a:r>
              <a:rPr lang="en" sz="2600">
                <a:latin typeface="Courier New"/>
                <a:ea typeface="Courier New"/>
                <a:cs typeface="Courier New"/>
                <a:sym typeface="Courier New"/>
              </a:rPr>
              <a:t>Failure to perform duties may result in legal penalties.(Fines, jail, etc)</a:t>
            </a:r>
            <a:endParaRPr sz="2600">
              <a:latin typeface="Courier New"/>
              <a:ea typeface="Courier New"/>
              <a:cs typeface="Courier New"/>
              <a:sym typeface="Courier New"/>
            </a:endParaRPr>
          </a:p>
          <a:p>
            <a:pPr marL="0" lvl="0" indent="0" algn="l" rtl="0">
              <a:spcBef>
                <a:spcPts val="1600"/>
              </a:spcBef>
              <a:spcAft>
                <a:spcPts val="0"/>
              </a:spcAft>
              <a:buNone/>
            </a:pPr>
            <a:endParaRPr sz="2600">
              <a:latin typeface="Courier New"/>
              <a:ea typeface="Courier New"/>
              <a:cs typeface="Courier New"/>
              <a:sym typeface="Courier New"/>
            </a:endParaRPr>
          </a:p>
          <a:p>
            <a:pPr marL="0" lvl="0" indent="0" algn="l" rtl="0">
              <a:spcBef>
                <a:spcPts val="1600"/>
              </a:spcBef>
              <a:spcAft>
                <a:spcPts val="1600"/>
              </a:spcAft>
              <a:buNone/>
            </a:pPr>
            <a:r>
              <a:rPr lang="en" sz="2600">
                <a:latin typeface="Courier New"/>
                <a:ea typeface="Courier New"/>
                <a:cs typeface="Courier New"/>
                <a:sym typeface="Courier New"/>
              </a:rPr>
              <a:t>Examples?</a:t>
            </a:r>
            <a:endParaRPr sz="2600">
              <a:latin typeface="Courier New"/>
              <a:ea typeface="Courier New"/>
              <a:cs typeface="Courier New"/>
              <a:sym typeface="Courier New"/>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26"/>
        <p:cNvGrpSpPr/>
        <p:nvPr/>
      </p:nvGrpSpPr>
      <p:grpSpPr>
        <a:xfrm>
          <a:off x="0" y="0"/>
          <a:ext cx="0" cy="0"/>
          <a:chOff x="0" y="0"/>
          <a:chExt cx="0" cy="0"/>
        </a:xfrm>
      </p:grpSpPr>
      <p:sp>
        <p:nvSpPr>
          <p:cNvPr id="327" name="Google Shape;327;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urier New"/>
                <a:ea typeface="Courier New"/>
                <a:cs typeface="Courier New"/>
                <a:sym typeface="Courier New"/>
              </a:rPr>
              <a:t>Duties</a:t>
            </a:r>
            <a:endParaRPr>
              <a:latin typeface="Courier New"/>
              <a:ea typeface="Courier New"/>
              <a:cs typeface="Courier New"/>
              <a:sym typeface="Courier New"/>
            </a:endParaRPr>
          </a:p>
        </p:txBody>
      </p:sp>
      <p:sp>
        <p:nvSpPr>
          <p:cNvPr id="328" name="Google Shape;328;p53"/>
          <p:cNvSpPr txBox="1">
            <a:spLocks noGrp="1"/>
          </p:cNvSpPr>
          <p:nvPr>
            <p:ph type="body" idx="1"/>
          </p:nvPr>
        </p:nvSpPr>
        <p:spPr>
          <a:xfrm>
            <a:off x="538025" y="1177650"/>
            <a:ext cx="8229600" cy="37257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Font typeface="Courier New"/>
              <a:buChar char="-"/>
            </a:pPr>
            <a:r>
              <a:rPr lang="en" sz="2600">
                <a:latin typeface="Courier New"/>
                <a:ea typeface="Courier New"/>
                <a:cs typeface="Courier New"/>
                <a:sym typeface="Courier New"/>
              </a:rPr>
              <a:t>Obey Laws</a:t>
            </a:r>
            <a:endParaRPr sz="2600">
              <a:latin typeface="Courier New"/>
              <a:ea typeface="Courier New"/>
              <a:cs typeface="Courier New"/>
              <a:sym typeface="Courier New"/>
            </a:endParaRPr>
          </a:p>
          <a:p>
            <a:pPr marL="457200" lvl="0" indent="-393700" algn="l" rtl="0">
              <a:spcBef>
                <a:spcPts val="1600"/>
              </a:spcBef>
              <a:spcAft>
                <a:spcPts val="0"/>
              </a:spcAft>
              <a:buSzPts val="2600"/>
              <a:buFont typeface="Courier New"/>
              <a:buChar char="-"/>
            </a:pPr>
            <a:r>
              <a:rPr lang="en" sz="2600">
                <a:latin typeface="Courier New"/>
                <a:ea typeface="Courier New"/>
                <a:cs typeface="Courier New"/>
                <a:sym typeface="Courier New"/>
              </a:rPr>
              <a:t>Pay Taxes</a:t>
            </a:r>
            <a:endParaRPr sz="2600">
              <a:latin typeface="Courier New"/>
              <a:ea typeface="Courier New"/>
              <a:cs typeface="Courier New"/>
              <a:sym typeface="Courier New"/>
            </a:endParaRPr>
          </a:p>
          <a:p>
            <a:pPr marL="457200" lvl="0" indent="-393700" algn="l" rtl="0">
              <a:spcBef>
                <a:spcPts val="1600"/>
              </a:spcBef>
              <a:spcAft>
                <a:spcPts val="0"/>
              </a:spcAft>
              <a:buSzPts val="2600"/>
              <a:buFont typeface="Courier New"/>
              <a:buChar char="-"/>
            </a:pPr>
            <a:r>
              <a:rPr lang="en" sz="2600">
                <a:latin typeface="Courier New"/>
                <a:ea typeface="Courier New"/>
                <a:cs typeface="Courier New"/>
                <a:sym typeface="Courier New"/>
              </a:rPr>
              <a:t>Defend the Nation</a:t>
            </a:r>
            <a:endParaRPr sz="2600">
              <a:latin typeface="Courier New"/>
              <a:ea typeface="Courier New"/>
              <a:cs typeface="Courier New"/>
              <a:sym typeface="Courier New"/>
            </a:endParaRPr>
          </a:p>
          <a:p>
            <a:pPr marL="914400" lvl="1" indent="-393700" algn="l" rtl="0">
              <a:spcBef>
                <a:spcPts val="1600"/>
              </a:spcBef>
              <a:spcAft>
                <a:spcPts val="0"/>
              </a:spcAft>
              <a:buSzPts val="2600"/>
              <a:buFont typeface="Courier New"/>
              <a:buChar char="-"/>
            </a:pPr>
            <a:r>
              <a:rPr lang="en" sz="2600">
                <a:latin typeface="Courier New"/>
                <a:ea typeface="Courier New"/>
                <a:cs typeface="Courier New"/>
                <a:sym typeface="Courier New"/>
              </a:rPr>
              <a:t>Draft</a:t>
            </a:r>
            <a:endParaRPr sz="2600">
              <a:latin typeface="Courier New"/>
              <a:ea typeface="Courier New"/>
              <a:cs typeface="Courier New"/>
              <a:sym typeface="Courier New"/>
            </a:endParaRPr>
          </a:p>
          <a:p>
            <a:pPr marL="457200" lvl="0" indent="-393700" algn="l" rtl="0">
              <a:spcBef>
                <a:spcPts val="1600"/>
              </a:spcBef>
              <a:spcAft>
                <a:spcPts val="0"/>
              </a:spcAft>
              <a:buSzPts val="2600"/>
              <a:buFont typeface="Courier New"/>
              <a:buChar char="-"/>
            </a:pPr>
            <a:r>
              <a:rPr lang="en" sz="2600">
                <a:latin typeface="Courier New"/>
                <a:ea typeface="Courier New"/>
                <a:cs typeface="Courier New"/>
                <a:sym typeface="Courier New"/>
              </a:rPr>
              <a:t>Serve in Court</a:t>
            </a:r>
            <a:endParaRPr sz="2600">
              <a:latin typeface="Courier New"/>
              <a:ea typeface="Courier New"/>
              <a:cs typeface="Courier New"/>
              <a:sym typeface="Courier New"/>
            </a:endParaRPr>
          </a:p>
          <a:p>
            <a:pPr marL="457200" lvl="0" indent="-393700" algn="l" rtl="0">
              <a:spcBef>
                <a:spcPts val="1600"/>
              </a:spcBef>
              <a:spcAft>
                <a:spcPts val="1600"/>
              </a:spcAft>
              <a:buSzPts val="2600"/>
              <a:buFont typeface="Courier New"/>
              <a:buChar char="-"/>
            </a:pPr>
            <a:r>
              <a:rPr lang="en" sz="2600">
                <a:latin typeface="Courier New"/>
                <a:ea typeface="Courier New"/>
                <a:cs typeface="Courier New"/>
                <a:sym typeface="Courier New"/>
              </a:rPr>
              <a:t>Attend School</a:t>
            </a:r>
            <a:endParaRPr/>
          </a:p>
        </p:txBody>
      </p:sp>
      <p:pic>
        <p:nvPicPr>
          <p:cNvPr id="329" name="Google Shape;329;p53" descr="Other resolutions: 180 × 240"/>
          <p:cNvPicPr preferRelativeResize="0"/>
          <p:nvPr/>
        </p:nvPicPr>
        <p:blipFill>
          <a:blip r:embed="rId3">
            <a:alphaModFix/>
          </a:blip>
          <a:stretch>
            <a:fillRect/>
          </a:stretch>
        </p:blipFill>
        <p:spPr>
          <a:xfrm>
            <a:off x="6510313" y="1636469"/>
            <a:ext cx="2633700" cy="3507031"/>
          </a:xfrm>
          <a:prstGeom prst="rect">
            <a:avLst/>
          </a:prstGeom>
          <a:noFill/>
          <a:ln>
            <a:noFill/>
          </a:ln>
        </p:spPr>
      </p:pic>
      <p:pic>
        <p:nvPicPr>
          <p:cNvPr id="330" name="Google Shape;330;p53" descr="Official logo"/>
          <p:cNvPicPr preferRelativeResize="0"/>
          <p:nvPr/>
        </p:nvPicPr>
        <p:blipFill>
          <a:blip r:embed="rId4">
            <a:alphaModFix/>
          </a:blip>
          <a:stretch>
            <a:fillRect/>
          </a:stretch>
        </p:blipFill>
        <p:spPr>
          <a:xfrm>
            <a:off x="3849175" y="605616"/>
            <a:ext cx="2591225" cy="949700"/>
          </a:xfrm>
          <a:prstGeom prst="rect">
            <a:avLst/>
          </a:prstGeom>
          <a:noFill/>
          <a:ln>
            <a:noFill/>
          </a:ln>
        </p:spPr>
      </p:pic>
      <p:cxnSp>
        <p:nvCxnSpPr>
          <p:cNvPr id="331" name="Google Shape;331;p53"/>
          <p:cNvCxnSpPr/>
          <p:nvPr/>
        </p:nvCxnSpPr>
        <p:spPr>
          <a:xfrm>
            <a:off x="3827938" y="205975"/>
            <a:ext cx="2633700" cy="1328100"/>
          </a:xfrm>
          <a:prstGeom prst="straightConnector1">
            <a:avLst/>
          </a:prstGeom>
          <a:noFill/>
          <a:ln w="76200" cap="flat" cmpd="sng">
            <a:solidFill>
              <a:srgbClr val="FF0000"/>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Courier New"/>
                <a:ea typeface="Courier New"/>
                <a:cs typeface="Courier New"/>
                <a:sym typeface="Courier New"/>
              </a:rPr>
              <a:t>Civic Responsibilities</a:t>
            </a:r>
            <a:endParaRPr sz="3000" b="1">
              <a:latin typeface="Courier New"/>
              <a:ea typeface="Courier New"/>
              <a:cs typeface="Courier New"/>
              <a:sym typeface="Courier New"/>
            </a:endParaRPr>
          </a:p>
        </p:txBody>
      </p:sp>
      <p:sp>
        <p:nvSpPr>
          <p:cNvPr id="337" name="Google Shape;337;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ourier New"/>
                <a:ea typeface="Courier New"/>
                <a:cs typeface="Courier New"/>
                <a:sym typeface="Courier New"/>
              </a:rPr>
              <a:t>Defined: Obligations we fulfill voluntarily (Things we SHOULD do)</a:t>
            </a:r>
            <a:endParaRPr sz="2400">
              <a:latin typeface="Courier New"/>
              <a:ea typeface="Courier New"/>
              <a:cs typeface="Courier New"/>
              <a:sym typeface="Courier New"/>
            </a:endParaRPr>
          </a:p>
          <a:p>
            <a:pPr marL="0" lvl="0" indent="0" algn="l" rtl="0">
              <a:spcBef>
                <a:spcPts val="1600"/>
              </a:spcBef>
              <a:spcAft>
                <a:spcPts val="0"/>
              </a:spcAft>
              <a:buNone/>
            </a:pPr>
            <a:endParaRPr sz="2400">
              <a:latin typeface="Courier New"/>
              <a:ea typeface="Courier New"/>
              <a:cs typeface="Courier New"/>
              <a:sym typeface="Courier New"/>
            </a:endParaRPr>
          </a:p>
          <a:p>
            <a:pPr marL="0" lvl="0" indent="0" algn="l" rtl="0">
              <a:spcBef>
                <a:spcPts val="1600"/>
              </a:spcBef>
              <a:spcAft>
                <a:spcPts val="1600"/>
              </a:spcAft>
              <a:buNone/>
            </a:pPr>
            <a:r>
              <a:rPr lang="en" sz="2400">
                <a:latin typeface="Courier New"/>
                <a:ea typeface="Courier New"/>
                <a:cs typeface="Courier New"/>
                <a:sym typeface="Courier New"/>
              </a:rPr>
              <a:t>Examples?</a:t>
            </a:r>
            <a:endParaRPr sz="2400">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4000" b="1" i="0" u="none" strike="noStrike" cap="none">
                <a:solidFill>
                  <a:schemeClr val="dk1"/>
                </a:solidFill>
                <a:latin typeface="Courier New"/>
                <a:ea typeface="Courier New"/>
                <a:cs typeface="Courier New"/>
                <a:sym typeface="Courier New"/>
              </a:rPr>
              <a:t>Why Do We Need Government?</a:t>
            </a:r>
            <a:endParaRPr sz="4000" b="1" i="0" u="none" strike="noStrike" cap="none">
              <a:solidFill>
                <a:schemeClr val="dk1"/>
              </a:solidFill>
              <a:latin typeface="Courier New"/>
              <a:ea typeface="Courier New"/>
              <a:cs typeface="Courier New"/>
              <a:sym typeface="Courier New"/>
            </a:endParaRPr>
          </a:p>
        </p:txBody>
      </p:sp>
      <p:sp>
        <p:nvSpPr>
          <p:cNvPr id="82" name="Google Shape;82;p1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The basic reason we need government is to </a:t>
            </a:r>
            <a:r>
              <a:rPr lang="en" sz="2400" b="0" i="0" u="sng" strike="noStrike" cap="none">
                <a:solidFill>
                  <a:schemeClr val="dk1"/>
                </a:solidFill>
                <a:latin typeface="Courier New"/>
                <a:ea typeface="Courier New"/>
                <a:cs typeface="Courier New"/>
                <a:sym typeface="Courier New"/>
              </a:rPr>
              <a:t>establish rules</a:t>
            </a:r>
            <a:endParaRPr sz="2400" b="1" i="0" u="sng" strike="noStrike" cap="none">
              <a:solidFill>
                <a:schemeClr val="dk1"/>
              </a:solidFill>
              <a:latin typeface="Courier New"/>
              <a:ea typeface="Courier New"/>
              <a:cs typeface="Courier New"/>
              <a:sym typeface="Courier New"/>
            </a:endParaRPr>
          </a:p>
          <a:p>
            <a:pPr marL="742950" marR="0" lvl="1" indent="-260350" algn="l" rtl="0">
              <a:spcBef>
                <a:spcPts val="560"/>
              </a:spcBef>
              <a:spcAft>
                <a:spcPts val="1600"/>
              </a:spcAft>
              <a:buClr>
                <a:schemeClr val="dk1"/>
              </a:buClr>
              <a:buSzPts val="2400"/>
              <a:buFont typeface="Courier New"/>
              <a:buChar char="–"/>
            </a:pPr>
            <a:r>
              <a:rPr lang="en" sz="2400" b="0" i="0" u="none" strike="noStrike" cap="none">
                <a:solidFill>
                  <a:schemeClr val="dk1"/>
                </a:solidFill>
                <a:latin typeface="Courier New"/>
                <a:ea typeface="Courier New"/>
                <a:cs typeface="Courier New"/>
                <a:sym typeface="Courier New"/>
              </a:rPr>
              <a:t>Imagine playing a game (basketball, football, checkers) where there were NO rules</a:t>
            </a:r>
            <a:endParaRPr sz="2400" b="0" i="0" u="none" strike="noStrike" cap="none">
              <a:solidFill>
                <a:schemeClr val="dk1"/>
              </a:solidFill>
              <a:latin typeface="Courier New"/>
              <a:ea typeface="Courier New"/>
              <a:cs typeface="Courier New"/>
              <a:sym typeface="Courier New"/>
            </a:endParaRPr>
          </a:p>
        </p:txBody>
      </p:sp>
      <p:pic>
        <p:nvPicPr>
          <p:cNvPr id="83" name="Google Shape;83;p17" descr="http://i2.cdn.turner.com/si/2012/writers/peter_king/03/05/offseason/brett-favre.jpg"/>
          <p:cNvPicPr preferRelativeResize="0"/>
          <p:nvPr/>
        </p:nvPicPr>
        <p:blipFill rotWithShape="1">
          <a:blip r:embed="rId3">
            <a:alphaModFix/>
          </a:blip>
          <a:srcRect/>
          <a:stretch/>
        </p:blipFill>
        <p:spPr>
          <a:xfrm>
            <a:off x="897875" y="3416175"/>
            <a:ext cx="1603800" cy="1844700"/>
          </a:xfrm>
          <a:prstGeom prst="rect">
            <a:avLst/>
          </a:prstGeom>
          <a:noFill/>
          <a:ln>
            <a:noFill/>
          </a:ln>
        </p:spPr>
      </p:pic>
      <p:pic>
        <p:nvPicPr>
          <p:cNvPr id="84" name="Google Shape;84;p17" descr="http://ethicsbob.files.wordpress.com/2012/03/favre-injured.jpg"/>
          <p:cNvPicPr preferRelativeResize="0"/>
          <p:nvPr/>
        </p:nvPicPr>
        <p:blipFill rotWithShape="1">
          <a:blip r:embed="rId4">
            <a:alphaModFix/>
          </a:blip>
          <a:srcRect/>
          <a:stretch/>
        </p:blipFill>
        <p:spPr>
          <a:xfrm>
            <a:off x="2417050" y="3372075"/>
            <a:ext cx="3448200" cy="1932900"/>
          </a:xfrm>
          <a:prstGeom prst="rect">
            <a:avLst/>
          </a:prstGeom>
          <a:noFill/>
          <a:ln>
            <a:noFill/>
          </a:ln>
        </p:spPr>
      </p:pic>
      <p:pic>
        <p:nvPicPr>
          <p:cNvPr id="85" name="Google Shape;85;p17" descr="http://sitracking.files.wordpress.com/2012/06/brett-favre.jpg"/>
          <p:cNvPicPr preferRelativeResize="0"/>
          <p:nvPr/>
        </p:nvPicPr>
        <p:blipFill rotWithShape="1">
          <a:blip r:embed="rId5">
            <a:alphaModFix/>
          </a:blip>
          <a:srcRect/>
          <a:stretch/>
        </p:blipFill>
        <p:spPr>
          <a:xfrm>
            <a:off x="5791200" y="3309825"/>
            <a:ext cx="2057400" cy="205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additive="base">
                                        <p:cTn id="7" dur="500"/>
                                        <p:tgtEl>
                                          <p:spTgt spid="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 calcmode="lin" valueType="num">
                                      <p:cBhvr additive="base">
                                        <p:cTn id="12" dur="500"/>
                                        <p:tgtEl>
                                          <p:spTgt spid="82">
                                            <p:txEl>
                                              <p:pRg st="1" end="1"/>
                                            </p:txEl>
                                          </p:spTgt>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300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2000"/>
                                        <p:tgtEl>
                                          <p:spTgt spid="83"/>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2000"/>
                                        <p:tgtEl>
                                          <p:spTgt spid="84"/>
                                        </p:tgtEl>
                                      </p:cBhvr>
                                    </p:animEffec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41"/>
        <p:cNvGrpSpPr/>
        <p:nvPr/>
      </p:nvGrpSpPr>
      <p:grpSpPr>
        <a:xfrm>
          <a:off x="0" y="0"/>
          <a:ext cx="0" cy="0"/>
          <a:chOff x="0" y="0"/>
          <a:chExt cx="0" cy="0"/>
        </a:xfrm>
      </p:grpSpPr>
      <p:sp>
        <p:nvSpPr>
          <p:cNvPr id="342" name="Google Shape;342;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urier New"/>
                <a:ea typeface="Courier New"/>
                <a:cs typeface="Courier New"/>
                <a:sym typeface="Courier New"/>
              </a:rPr>
              <a:t>Civics Responsibilities</a:t>
            </a:r>
            <a:endParaRPr b="1">
              <a:latin typeface="Courier New"/>
              <a:ea typeface="Courier New"/>
              <a:cs typeface="Courier New"/>
              <a:sym typeface="Courier New"/>
            </a:endParaRPr>
          </a:p>
        </p:txBody>
      </p:sp>
      <p:sp>
        <p:nvSpPr>
          <p:cNvPr id="343" name="Google Shape;343;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ourier New"/>
              <a:buChar char="-"/>
            </a:pPr>
            <a:r>
              <a:rPr lang="en" sz="2400">
                <a:latin typeface="Courier New"/>
                <a:ea typeface="Courier New"/>
                <a:cs typeface="Courier New"/>
                <a:sym typeface="Courier New"/>
              </a:rPr>
              <a:t>Be informed</a:t>
            </a:r>
            <a:endParaRPr sz="2400">
              <a:latin typeface="Courier New"/>
              <a:ea typeface="Courier New"/>
              <a:cs typeface="Courier New"/>
              <a:sym typeface="Courier New"/>
            </a:endParaRPr>
          </a:p>
          <a:p>
            <a:pPr marL="457200" lvl="0" indent="-381000" algn="l" rtl="0">
              <a:spcBef>
                <a:spcPts val="0"/>
              </a:spcBef>
              <a:spcAft>
                <a:spcPts val="0"/>
              </a:spcAft>
              <a:buSzPts val="2400"/>
              <a:buFont typeface="Courier New"/>
              <a:buChar char="-"/>
            </a:pPr>
            <a:r>
              <a:rPr lang="en" sz="2400">
                <a:latin typeface="Courier New"/>
                <a:ea typeface="Courier New"/>
                <a:cs typeface="Courier New"/>
                <a:sym typeface="Courier New"/>
              </a:rPr>
              <a:t>Speak up and Vote</a:t>
            </a:r>
            <a:endParaRPr sz="2400">
              <a:latin typeface="Courier New"/>
              <a:ea typeface="Courier New"/>
              <a:cs typeface="Courier New"/>
              <a:sym typeface="Courier New"/>
            </a:endParaRPr>
          </a:p>
          <a:p>
            <a:pPr marL="457200" lvl="0" indent="-381000" algn="l" rtl="0">
              <a:spcBef>
                <a:spcPts val="0"/>
              </a:spcBef>
              <a:spcAft>
                <a:spcPts val="0"/>
              </a:spcAft>
              <a:buSzPts val="2400"/>
              <a:buFont typeface="Courier New"/>
              <a:buChar char="-"/>
            </a:pPr>
            <a:r>
              <a:rPr lang="en" sz="2400">
                <a:latin typeface="Courier New"/>
                <a:ea typeface="Courier New"/>
                <a:cs typeface="Courier New"/>
                <a:sym typeface="Courier New"/>
              </a:rPr>
              <a:t>Respect others’ rights</a:t>
            </a:r>
            <a:endParaRPr sz="2400">
              <a:latin typeface="Courier New"/>
              <a:ea typeface="Courier New"/>
              <a:cs typeface="Courier New"/>
              <a:sym typeface="Courier New"/>
            </a:endParaRPr>
          </a:p>
          <a:p>
            <a:pPr marL="914400" lvl="1" indent="-381000" algn="l" rtl="0">
              <a:spcBef>
                <a:spcPts val="0"/>
              </a:spcBef>
              <a:spcAft>
                <a:spcPts val="0"/>
              </a:spcAft>
              <a:buSzPts val="2400"/>
              <a:buFont typeface="Courier New"/>
              <a:buChar char="-"/>
            </a:pPr>
            <a:r>
              <a:rPr lang="en" sz="2400" i="1">
                <a:latin typeface="Courier New"/>
                <a:ea typeface="Courier New"/>
                <a:cs typeface="Courier New"/>
                <a:sym typeface="Courier New"/>
              </a:rPr>
              <a:t>Tolerance</a:t>
            </a:r>
            <a:endParaRPr sz="2400" i="1">
              <a:latin typeface="Courier New"/>
              <a:ea typeface="Courier New"/>
              <a:cs typeface="Courier New"/>
              <a:sym typeface="Courier New"/>
            </a:endParaRPr>
          </a:p>
          <a:p>
            <a:pPr marL="457200" lvl="0" indent="-381000" algn="l" rtl="0">
              <a:spcBef>
                <a:spcPts val="0"/>
              </a:spcBef>
              <a:spcAft>
                <a:spcPts val="0"/>
              </a:spcAft>
              <a:buSzPts val="2400"/>
              <a:buFont typeface="Courier New"/>
              <a:buChar char="-"/>
            </a:pPr>
            <a:r>
              <a:rPr lang="en" sz="2400">
                <a:latin typeface="Courier New"/>
                <a:ea typeface="Courier New"/>
                <a:cs typeface="Courier New"/>
                <a:sym typeface="Courier New"/>
              </a:rPr>
              <a:t>Respect diversity</a:t>
            </a:r>
            <a:endParaRPr sz="2400">
              <a:latin typeface="Courier New"/>
              <a:ea typeface="Courier New"/>
              <a:cs typeface="Courier New"/>
              <a:sym typeface="Courier New"/>
            </a:endParaRPr>
          </a:p>
          <a:p>
            <a:pPr marL="457200" lvl="0" indent="-381000" algn="l" rtl="0">
              <a:spcBef>
                <a:spcPts val="0"/>
              </a:spcBef>
              <a:spcAft>
                <a:spcPts val="0"/>
              </a:spcAft>
              <a:buSzPts val="2400"/>
              <a:buFont typeface="Courier New"/>
              <a:buChar char="-"/>
            </a:pPr>
            <a:r>
              <a:rPr lang="en" sz="2400">
                <a:latin typeface="Courier New"/>
                <a:ea typeface="Courier New"/>
                <a:cs typeface="Courier New"/>
                <a:sym typeface="Courier New"/>
              </a:rPr>
              <a:t>Contribute to the common good</a:t>
            </a:r>
            <a:endParaRPr sz="2400">
              <a:latin typeface="Courier New"/>
              <a:ea typeface="Courier New"/>
              <a:cs typeface="Courier New"/>
              <a:sym typeface="Courier New"/>
            </a:endParaRPr>
          </a:p>
        </p:txBody>
      </p:sp>
      <p:pic>
        <p:nvPicPr>
          <p:cNvPr id="344" name="Google Shape;344;p55" descr="Original (579 × 364)"/>
          <p:cNvPicPr preferRelativeResize="0"/>
          <p:nvPr/>
        </p:nvPicPr>
        <p:blipFill>
          <a:blip r:embed="rId3">
            <a:alphaModFix/>
          </a:blip>
          <a:stretch>
            <a:fillRect/>
          </a:stretch>
        </p:blipFill>
        <p:spPr>
          <a:xfrm>
            <a:off x="7349474" y="4015350"/>
            <a:ext cx="1794525" cy="1128150"/>
          </a:xfrm>
          <a:prstGeom prst="rect">
            <a:avLst/>
          </a:prstGeom>
          <a:noFill/>
          <a:ln>
            <a:noFill/>
          </a:ln>
        </p:spPr>
      </p:pic>
      <p:pic>
        <p:nvPicPr>
          <p:cNvPr id="345" name="Google Shape;345;p55" descr="Original (1600 × 1200)"/>
          <p:cNvPicPr preferRelativeResize="0"/>
          <p:nvPr/>
        </p:nvPicPr>
        <p:blipFill>
          <a:blip r:embed="rId4">
            <a:alphaModFix/>
          </a:blip>
          <a:stretch>
            <a:fillRect/>
          </a:stretch>
        </p:blipFill>
        <p:spPr>
          <a:xfrm>
            <a:off x="6268250" y="1200150"/>
            <a:ext cx="2013376" cy="15100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91DA-2CC4-4CBD-94F8-1D1AB398EB0E}"/>
              </a:ext>
            </a:extLst>
          </p:cNvPr>
          <p:cNvSpPr>
            <a:spLocks noGrp="1"/>
          </p:cNvSpPr>
          <p:nvPr>
            <p:ph type="title"/>
          </p:nvPr>
        </p:nvSpPr>
        <p:spPr/>
        <p:txBody>
          <a:bodyPr/>
          <a:lstStyle/>
          <a:p>
            <a:r>
              <a:rPr lang="en-US" dirty="0"/>
              <a:t>Who Can Explain the Following?</a:t>
            </a:r>
          </a:p>
        </p:txBody>
      </p:sp>
      <p:sp>
        <p:nvSpPr>
          <p:cNvPr id="3" name="Text Placeholder 2">
            <a:extLst>
              <a:ext uri="{FF2B5EF4-FFF2-40B4-BE49-F238E27FC236}">
                <a16:creationId xmlns:a16="http://schemas.microsoft.com/office/drawing/2014/main" id="{11C75024-4D91-4583-BD29-0CC48DBA0AD2}"/>
              </a:ext>
            </a:extLst>
          </p:cNvPr>
          <p:cNvSpPr>
            <a:spLocks noGrp="1"/>
          </p:cNvSpPr>
          <p:nvPr>
            <p:ph type="body" idx="1"/>
          </p:nvPr>
        </p:nvSpPr>
        <p:spPr/>
        <p:txBody>
          <a:bodyPr/>
          <a:lstStyle/>
          <a:p>
            <a:r>
              <a:rPr lang="en-US" dirty="0"/>
              <a:t>Dream Act</a:t>
            </a:r>
          </a:p>
          <a:p>
            <a:r>
              <a:rPr lang="en-US" dirty="0"/>
              <a:t>Birthright Citizenship</a:t>
            </a:r>
          </a:p>
        </p:txBody>
      </p:sp>
    </p:spTree>
    <p:extLst>
      <p:ext uri="{BB962C8B-B14F-4D97-AF65-F5344CB8AC3E}">
        <p14:creationId xmlns:p14="http://schemas.microsoft.com/office/powerpoint/2010/main" val="4081099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7508DF2-3D2D-4A53-AE90-129CB39C55B8}"/>
              </a:ext>
            </a:extLst>
          </p:cNvPr>
          <p:cNvSpPr>
            <a:spLocks noGrp="1" noRot="1" noChangeArrowheads="1"/>
          </p:cNvSpPr>
          <p:nvPr>
            <p:ph type="title"/>
          </p:nvPr>
        </p:nvSpPr>
        <p:spPr>
          <a:xfrm>
            <a:off x="1485900" y="-171450"/>
            <a:ext cx="6172200" cy="857250"/>
          </a:xfrm>
        </p:spPr>
        <p:txBody>
          <a:bodyPr/>
          <a:lstStyle/>
          <a:p>
            <a:pPr eaLnBrk="1" hangingPunct="1">
              <a:defRPr/>
            </a:pPr>
            <a:r>
              <a:rPr lang="en-US" sz="2400" dirty="0"/>
              <a:t>The Steps of Naturalization (Academic)</a:t>
            </a:r>
          </a:p>
        </p:txBody>
      </p:sp>
      <p:sp>
        <p:nvSpPr>
          <p:cNvPr id="8195" name="Rectangle 3">
            <a:extLst>
              <a:ext uri="{FF2B5EF4-FFF2-40B4-BE49-F238E27FC236}">
                <a16:creationId xmlns:a16="http://schemas.microsoft.com/office/drawing/2014/main" id="{9773FAD9-15FD-4A5D-BB1F-F0733A114911}"/>
              </a:ext>
            </a:extLst>
          </p:cNvPr>
          <p:cNvSpPr>
            <a:spLocks noGrp="1" noChangeArrowheads="1"/>
          </p:cNvSpPr>
          <p:nvPr>
            <p:ph type="body" idx="1"/>
          </p:nvPr>
        </p:nvSpPr>
        <p:spPr>
          <a:xfrm>
            <a:off x="0" y="457200"/>
            <a:ext cx="9144000" cy="4686300"/>
          </a:xfrm>
        </p:spPr>
        <p:txBody>
          <a:bodyPr>
            <a:normAutofit fontScale="92500" lnSpcReduction="20000"/>
          </a:bodyPr>
          <a:lstStyle/>
          <a:p>
            <a:pPr indent="-457200">
              <a:lnSpc>
                <a:spcPct val="90000"/>
              </a:lnSpc>
              <a:defRPr/>
            </a:pPr>
            <a:r>
              <a:rPr lang="en-US" sz="1800" b="1" dirty="0"/>
              <a:t>Your goal is to create a three-fold pamphlet outlining the steps necessary for an alien to become a naturalized citizen of the United States.  Your pamphlet must include the following: </a:t>
            </a:r>
          </a:p>
          <a:p>
            <a:pPr marL="742950" lvl="1" indent="-400050">
              <a:lnSpc>
                <a:spcPct val="90000"/>
              </a:lnSpc>
              <a:buFont typeface="Wingdings" panose="05000000000000000000" pitchFamily="2" charset="2"/>
              <a:buAutoNum type="arabicPeriod"/>
              <a:defRPr/>
            </a:pPr>
            <a:r>
              <a:rPr lang="en-US" sz="1800" dirty="0"/>
              <a:t>An illustrated, colored title page</a:t>
            </a:r>
          </a:p>
          <a:p>
            <a:pPr marL="742950" lvl="1" indent="-400050">
              <a:lnSpc>
                <a:spcPct val="90000"/>
              </a:lnSpc>
              <a:buFont typeface="Wingdings" panose="05000000000000000000" pitchFamily="2" charset="2"/>
              <a:buAutoNum type="arabicPeriod"/>
              <a:defRPr/>
            </a:pPr>
            <a:r>
              <a:rPr lang="en-US" sz="1800" dirty="0"/>
              <a:t>Inside (page 1): What is a citizen?  Then, a brief explanation of rights granted to legal aliens, and rights denied to legal aliens.</a:t>
            </a:r>
          </a:p>
          <a:p>
            <a:pPr marL="742950" lvl="1" indent="-400050">
              <a:lnSpc>
                <a:spcPct val="90000"/>
              </a:lnSpc>
              <a:buFont typeface="Wingdings" panose="05000000000000000000" pitchFamily="2" charset="2"/>
              <a:buAutoNum type="arabicPeriod"/>
              <a:defRPr/>
            </a:pPr>
            <a:r>
              <a:rPr lang="en-US" sz="1800" dirty="0"/>
              <a:t>Inside (page 2) A brief introduction to the process of naturalization. (What is it, why do we do it?)</a:t>
            </a:r>
          </a:p>
          <a:p>
            <a:pPr marL="742950" lvl="1" indent="-400050">
              <a:lnSpc>
                <a:spcPct val="90000"/>
              </a:lnSpc>
              <a:buFont typeface="Wingdings" panose="05000000000000000000" pitchFamily="2" charset="2"/>
              <a:buAutoNum type="arabicPeriod"/>
              <a:defRPr/>
            </a:pPr>
            <a:r>
              <a:rPr lang="en-US" sz="1800" dirty="0"/>
              <a:t>Inside (page 3) The Steps of Naturalization, with at least six specific steps involved in becoming a citizen; provide explanations of each step.</a:t>
            </a:r>
          </a:p>
          <a:p>
            <a:pPr marL="742950" lvl="1" indent="-400050">
              <a:lnSpc>
                <a:spcPct val="90000"/>
              </a:lnSpc>
              <a:buFont typeface="Wingdings" panose="05000000000000000000" pitchFamily="2" charset="2"/>
              <a:buAutoNum type="arabicPeriod"/>
              <a:defRPr/>
            </a:pPr>
            <a:r>
              <a:rPr lang="en-US" sz="1800" dirty="0"/>
              <a:t>Definitions (underlined or highlighted) of the following terms: naturalization; aliens; immigrants; Immigration Act of 1990 (may be located throughout pamphlet and/or in a separate glossary)</a:t>
            </a:r>
          </a:p>
          <a:p>
            <a:pPr marL="742950" lvl="1" indent="-400050">
              <a:lnSpc>
                <a:spcPct val="90000"/>
              </a:lnSpc>
              <a:buFont typeface="Wingdings" panose="05000000000000000000" pitchFamily="2" charset="2"/>
              <a:buAutoNum type="arabicPeriod"/>
              <a:defRPr/>
            </a:pPr>
            <a:r>
              <a:rPr lang="en-US" sz="1800" dirty="0"/>
              <a:t>At least two colored illustrations, not including the title page.</a:t>
            </a:r>
          </a:p>
          <a:p>
            <a:pPr marL="742950" lvl="1" indent="-400050">
              <a:lnSpc>
                <a:spcPct val="90000"/>
              </a:lnSpc>
              <a:buNone/>
              <a:defRPr/>
            </a:pPr>
            <a:r>
              <a:rPr lang="en-US" sz="1500" dirty="0"/>
              <a:t>**</a:t>
            </a:r>
            <a:r>
              <a:rPr lang="en-US" sz="1650" b="1" dirty="0"/>
              <a:t>Assignment will be graded based on the quality/completeness of information included, and will be based on the four-point scale.  In order to receive a “4” work must be neat and organized, and must display some creativity in formatting.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1FA3E8AB-9B24-4BE4-9398-BB603747E587}"/>
              </a:ext>
            </a:extLst>
          </p:cNvPr>
          <p:cNvSpPr>
            <a:spLocks noGrp="1" noChangeArrowheads="1"/>
          </p:cNvSpPr>
          <p:nvPr>
            <p:ph type="body" idx="1"/>
          </p:nvPr>
        </p:nvSpPr>
        <p:spPr>
          <a:xfrm>
            <a:off x="0" y="114300"/>
            <a:ext cx="9144000" cy="5029200"/>
          </a:xfrm>
        </p:spPr>
        <p:txBody>
          <a:bodyPr>
            <a:normAutofit/>
          </a:bodyPr>
          <a:lstStyle/>
          <a:p>
            <a:pPr eaLnBrk="1" hangingPunct="1">
              <a:lnSpc>
                <a:spcPct val="90000"/>
              </a:lnSpc>
              <a:buFont typeface="Wingdings" panose="05000000000000000000" pitchFamily="2" charset="2"/>
              <a:buNone/>
              <a:defRPr/>
            </a:pPr>
            <a:r>
              <a:rPr lang="en-US" sz="2100" b="1" u="sng" dirty="0"/>
              <a:t>Immigration and Naturalization Activities (Honors)</a:t>
            </a:r>
            <a:r>
              <a:rPr lang="en-US" sz="2100" dirty="0"/>
              <a:t>:</a:t>
            </a:r>
          </a:p>
          <a:p>
            <a:pPr marL="385763" indent="-385763">
              <a:lnSpc>
                <a:spcPct val="90000"/>
              </a:lnSpc>
              <a:buFont typeface="+mj-lt"/>
              <a:buAutoNum type="arabicPeriod"/>
              <a:defRPr/>
            </a:pPr>
            <a:r>
              <a:rPr lang="en-US" sz="2100" dirty="0"/>
              <a:t>Read the information found on pages 19 through 23 in your Civics textbook.  (1.3)  Then, using what you’ve read, write a brief (</a:t>
            </a:r>
            <a:r>
              <a:rPr lang="en-US" sz="2100" dirty="0" err="1"/>
              <a:t>appx</a:t>
            </a:r>
            <a:r>
              <a:rPr lang="en-US" sz="2100" dirty="0"/>
              <a:t> 1/2 page) foreword to an upcoming edition of a history study manual for aliens studying to become naturalized citizens.  This foreword should help these soon-to-be citizens feel more comfortable about becoming part of the citizenry of the United States.  (</a:t>
            </a:r>
            <a:r>
              <a:rPr lang="en-US" sz="2100" i="1" dirty="0"/>
              <a:t>Be sure to include historical information / facts about past waves of immigration, who has come to the US throughout history, and briefly mention the process they will go through to become citizens.  Focus on the history!</a:t>
            </a:r>
            <a:r>
              <a:rPr lang="en-US" sz="2100" dirty="0"/>
              <a:t>)</a:t>
            </a:r>
          </a:p>
          <a:p>
            <a:pPr marL="385763" indent="-385763">
              <a:lnSpc>
                <a:spcPct val="90000"/>
              </a:lnSpc>
              <a:buFont typeface="+mj-lt"/>
              <a:buAutoNum type="arabicPeriod"/>
              <a:defRPr/>
            </a:pPr>
            <a:r>
              <a:rPr lang="en-US" sz="2100" dirty="0"/>
              <a:t>Create an infographic which lists and explains each of the major steps required to become a US Citizen.  Highlight/bold/underline any major vocabulary terms which show up in the chart!  For each step you should include an icon (image, picture) that represents the action.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7D30-C88F-4C80-BD16-B67CDD0C051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D407322-2BE5-40A8-A6DA-E9785F60CEF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B55F1312-A410-46FF-863D-643D3C52FB62}"/>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2905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48200" y="205975"/>
            <a:ext cx="86322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4000">
                <a:latin typeface="Courier New"/>
                <a:ea typeface="Courier New"/>
                <a:cs typeface="Courier New"/>
                <a:sym typeface="Courier New"/>
              </a:rPr>
              <a:t>Four Basic Functions of Gov.</a:t>
            </a:r>
            <a:endParaRPr sz="4000" b="0" i="0" u="none" strike="noStrike" cap="none">
              <a:solidFill>
                <a:schemeClr val="dk1"/>
              </a:solidFill>
              <a:latin typeface="Courier New"/>
              <a:ea typeface="Courier New"/>
              <a:cs typeface="Courier New"/>
              <a:sym typeface="Courier New"/>
            </a:endParaRPr>
          </a:p>
        </p:txBody>
      </p:sp>
      <p:sp>
        <p:nvSpPr>
          <p:cNvPr id="91" name="Google Shape;91;p1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marR="0" lvl="0" indent="-266700" algn="l" rtl="0">
              <a:spcBef>
                <a:spcPts val="0"/>
              </a:spcBef>
              <a:spcAft>
                <a:spcPts val="0"/>
              </a:spcAft>
              <a:buClr>
                <a:schemeClr val="dk1"/>
              </a:buClr>
              <a:buSzPts val="2000"/>
              <a:buFont typeface="Courier New"/>
              <a:buChar char="•"/>
            </a:pPr>
            <a:r>
              <a:rPr lang="en" sz="2000" b="0" i="0" u="sng" strike="noStrike" cap="none">
                <a:solidFill>
                  <a:schemeClr val="dk1"/>
                </a:solidFill>
                <a:latin typeface="Courier New"/>
                <a:ea typeface="Courier New"/>
                <a:cs typeface="Courier New"/>
                <a:sym typeface="Courier New"/>
              </a:rPr>
              <a:t>Keep Order</a:t>
            </a:r>
            <a:r>
              <a:rPr lang="en" sz="2000" b="0" i="0" u="none" strike="noStrike" cap="none">
                <a:solidFill>
                  <a:schemeClr val="dk1"/>
                </a:solidFill>
                <a:latin typeface="Courier New"/>
                <a:ea typeface="Courier New"/>
                <a:cs typeface="Courier New"/>
                <a:sym typeface="Courier New"/>
              </a:rPr>
              <a:t> → gov’t makes laws to prevent and settle arguments in society</a:t>
            </a:r>
            <a:endParaRPr sz="2000">
              <a:latin typeface="Courier New"/>
              <a:ea typeface="Courier New"/>
              <a:cs typeface="Courier New"/>
              <a:sym typeface="Courier New"/>
            </a:endParaRPr>
          </a:p>
          <a:p>
            <a:pPr marL="342900" lvl="0" indent="-266700" algn="l" rtl="0">
              <a:spcBef>
                <a:spcPts val="0"/>
              </a:spcBef>
              <a:spcAft>
                <a:spcPts val="0"/>
              </a:spcAft>
              <a:buClr>
                <a:schemeClr val="dk1"/>
              </a:buClr>
              <a:buSzPts val="2000"/>
              <a:buFont typeface="Courier New"/>
              <a:buChar char="•"/>
            </a:pPr>
            <a:r>
              <a:rPr lang="en" sz="2000" u="sng">
                <a:latin typeface="Courier New"/>
                <a:ea typeface="Courier New"/>
                <a:cs typeface="Courier New"/>
                <a:sym typeface="Courier New"/>
              </a:rPr>
              <a:t>Provide Security</a:t>
            </a:r>
            <a:r>
              <a:rPr lang="en" sz="2000">
                <a:latin typeface="Courier New"/>
                <a:ea typeface="Courier New"/>
                <a:cs typeface="Courier New"/>
                <a:sym typeface="Courier New"/>
              </a:rPr>
              <a:t> → gov’t protects people and their property</a:t>
            </a:r>
            <a:endParaRPr sz="2000">
              <a:latin typeface="Courier New"/>
              <a:ea typeface="Courier New"/>
              <a:cs typeface="Courier New"/>
              <a:sym typeface="Courier New"/>
            </a:endParaRPr>
          </a:p>
          <a:p>
            <a:pPr marL="342900" lvl="0" indent="-266700" algn="l" rtl="0">
              <a:spcBef>
                <a:spcPts val="1600"/>
              </a:spcBef>
              <a:spcAft>
                <a:spcPts val="0"/>
              </a:spcAft>
              <a:buClr>
                <a:schemeClr val="dk1"/>
              </a:buClr>
              <a:buSzPts val="2000"/>
              <a:buFont typeface="Courier New"/>
              <a:buChar char="•"/>
            </a:pPr>
            <a:r>
              <a:rPr lang="en" sz="2000" u="sng">
                <a:latin typeface="Courier New"/>
                <a:ea typeface="Courier New"/>
                <a:cs typeface="Courier New"/>
                <a:sym typeface="Courier New"/>
              </a:rPr>
              <a:t>Provide Services</a:t>
            </a:r>
            <a:r>
              <a:rPr lang="en" sz="2000">
                <a:latin typeface="Courier New"/>
                <a:ea typeface="Courier New"/>
                <a:cs typeface="Courier New"/>
                <a:sym typeface="Courier New"/>
              </a:rPr>
              <a:t> → many things we need would be nearly impossible w/out coordination</a:t>
            </a:r>
            <a:endParaRPr sz="2000">
              <a:latin typeface="Courier New"/>
              <a:ea typeface="Courier New"/>
              <a:cs typeface="Courier New"/>
              <a:sym typeface="Courier New"/>
            </a:endParaRPr>
          </a:p>
          <a:p>
            <a:pPr marL="342900" lvl="0" indent="-266700" algn="l" rtl="0">
              <a:spcBef>
                <a:spcPts val="1600"/>
              </a:spcBef>
              <a:spcAft>
                <a:spcPts val="0"/>
              </a:spcAft>
              <a:buClr>
                <a:schemeClr val="dk1"/>
              </a:buClr>
              <a:buSzPts val="2000"/>
              <a:buFont typeface="Courier New"/>
              <a:buChar char="•"/>
            </a:pPr>
            <a:r>
              <a:rPr lang="en" sz="2000" u="sng">
                <a:latin typeface="Courier New"/>
                <a:ea typeface="Courier New"/>
                <a:cs typeface="Courier New"/>
                <a:sym typeface="Courier New"/>
              </a:rPr>
              <a:t>Guiding the Community</a:t>
            </a:r>
            <a:r>
              <a:rPr lang="en" sz="2000">
                <a:latin typeface="Courier New"/>
                <a:ea typeface="Courier New"/>
                <a:cs typeface="Courier New"/>
                <a:sym typeface="Courier New"/>
              </a:rPr>
              <a:t> → gov’t helps society decide what is important</a:t>
            </a:r>
            <a:endParaRPr sz="2000">
              <a:latin typeface="Courier New"/>
              <a:ea typeface="Courier New"/>
              <a:cs typeface="Courier New"/>
              <a:sym typeface="Courier New"/>
            </a:endParaRPr>
          </a:p>
          <a:p>
            <a:pPr marL="0" lvl="0" indent="0" algn="l" rtl="0">
              <a:spcBef>
                <a:spcPts val="1600"/>
              </a:spcBef>
              <a:spcAft>
                <a:spcPts val="1600"/>
              </a:spcAft>
              <a:buNone/>
            </a:pPr>
            <a:endParaRPr sz="2000">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 calcmode="lin" valueType="num">
                                      <p:cBhvr additive="base">
                                        <p:cTn id="7" dur="500"/>
                                        <p:tgtEl>
                                          <p:spTgt spid="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 calcmode="lin" valueType="num">
                                      <p:cBhvr additive="base">
                                        <p:cTn id="12" dur="500"/>
                                        <p:tgtEl>
                                          <p:spTgt spid="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 calcmode="lin" valueType="num">
                                      <p:cBhvr additive="base">
                                        <p:cTn id="17" dur="500"/>
                                        <p:tgtEl>
                                          <p:spTgt spid="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1">
                                            <p:txEl>
                                              <p:pRg st="3" end="3"/>
                                            </p:txEl>
                                          </p:spTgt>
                                        </p:tgtEl>
                                        <p:attrNameLst>
                                          <p:attrName>style.visibility</p:attrName>
                                        </p:attrNameLst>
                                      </p:cBhvr>
                                      <p:to>
                                        <p:strVal val="visible"/>
                                      </p:to>
                                    </p:set>
                                    <p:anim calcmode="lin" valueType="num">
                                      <p:cBhvr additive="base">
                                        <p:cTn id="22" dur="500"/>
                                        <p:tgtEl>
                                          <p:spTgt spid="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1">
                                            <p:txEl>
                                              <p:pRg st="4" end="4"/>
                                            </p:txEl>
                                          </p:spTgt>
                                        </p:tgtEl>
                                        <p:attrNameLst>
                                          <p:attrName>style.visibility</p:attrName>
                                        </p:attrNameLst>
                                      </p:cBhvr>
                                      <p:to>
                                        <p:strVal val="visible"/>
                                      </p:to>
                                    </p:set>
                                    <p:anim calcmode="lin" valueType="num">
                                      <p:cBhvr additive="base">
                                        <p:cTn id="27" dur="500"/>
                                        <p:tgtEl>
                                          <p:spTgt spid="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Need for Government</a:t>
            </a: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ourier New"/>
              <a:buChar char="-"/>
            </a:pPr>
            <a:r>
              <a:rPr lang="en" sz="2400">
                <a:latin typeface="Courier New"/>
                <a:ea typeface="Courier New"/>
                <a:cs typeface="Courier New"/>
                <a:sym typeface="Courier New"/>
              </a:rPr>
              <a:t>Thomas Hobbes(Think back to 9th Grade)</a:t>
            </a:r>
            <a:endParaRPr sz="2400">
              <a:latin typeface="Courier New"/>
              <a:ea typeface="Courier New"/>
              <a:cs typeface="Courier New"/>
              <a:sym typeface="Courier New"/>
            </a:endParaRPr>
          </a:p>
          <a:p>
            <a:pPr marL="914400" lvl="1" indent="-381000" algn="l" rtl="0">
              <a:spcBef>
                <a:spcPts val="0"/>
              </a:spcBef>
              <a:spcAft>
                <a:spcPts val="0"/>
              </a:spcAft>
              <a:buSzPts val="2400"/>
              <a:buFont typeface="Courier New"/>
              <a:buChar char="-"/>
            </a:pPr>
            <a:r>
              <a:rPr lang="en" sz="2400">
                <a:latin typeface="Courier New"/>
                <a:ea typeface="Courier New"/>
                <a:cs typeface="Courier New"/>
                <a:sym typeface="Courier New"/>
              </a:rPr>
              <a:t>Life without government would “solitary, poor, nasty, brutish and short”</a:t>
            </a:r>
            <a:endParaRPr sz="2400">
              <a:latin typeface="Courier New"/>
              <a:ea typeface="Courier New"/>
              <a:cs typeface="Courier New"/>
              <a:sym typeface="Courier New"/>
            </a:endParaRPr>
          </a:p>
          <a:p>
            <a:pPr marL="914400" lvl="1" indent="-381000" algn="l" rtl="0">
              <a:spcBef>
                <a:spcPts val="0"/>
              </a:spcBef>
              <a:spcAft>
                <a:spcPts val="0"/>
              </a:spcAft>
              <a:buSzPts val="2400"/>
              <a:buFont typeface="Courier New"/>
              <a:buChar char="-"/>
            </a:pPr>
            <a:r>
              <a:rPr lang="en" sz="2400">
                <a:latin typeface="Courier New"/>
                <a:ea typeface="Courier New"/>
                <a:cs typeface="Courier New"/>
                <a:sym typeface="Courier New"/>
              </a:rPr>
              <a:t>Believed that human beings naturally compete for territory, resources, and power.</a:t>
            </a:r>
            <a:endParaRPr sz="2400">
              <a:latin typeface="Courier New"/>
              <a:ea typeface="Courier New"/>
              <a:cs typeface="Courier New"/>
              <a:sym typeface="Courier New"/>
            </a:endParaRPr>
          </a:p>
          <a:p>
            <a:pPr marL="914400" lvl="1" indent="-381000" algn="l" rtl="0">
              <a:spcBef>
                <a:spcPts val="0"/>
              </a:spcBef>
              <a:spcAft>
                <a:spcPts val="0"/>
              </a:spcAft>
              <a:buSzPts val="2400"/>
              <a:buFont typeface="Courier New"/>
              <a:buChar char="-"/>
            </a:pPr>
            <a:r>
              <a:rPr lang="en" sz="2400">
                <a:latin typeface="Courier New"/>
                <a:ea typeface="Courier New"/>
                <a:cs typeface="Courier New"/>
                <a:sym typeface="Courier New"/>
              </a:rPr>
              <a:t>Believed people are equal</a:t>
            </a:r>
            <a:endParaRPr sz="2400">
              <a:latin typeface="Courier New"/>
              <a:ea typeface="Courier New"/>
              <a:cs typeface="Courier New"/>
              <a:sym typeface="Courier New"/>
            </a:endParaRPr>
          </a:p>
          <a:p>
            <a:pPr marL="457200" lvl="0" indent="-381000" algn="l" rtl="0">
              <a:spcBef>
                <a:spcPts val="0"/>
              </a:spcBef>
              <a:spcAft>
                <a:spcPts val="0"/>
              </a:spcAft>
              <a:buSzPts val="2400"/>
              <a:buFont typeface="Courier New"/>
              <a:buChar char="-"/>
            </a:pPr>
            <a:r>
              <a:rPr lang="en" sz="2400">
                <a:latin typeface="Courier New"/>
                <a:ea typeface="Courier New"/>
                <a:cs typeface="Courier New"/>
                <a:sym typeface="Courier New"/>
              </a:rPr>
              <a:t>Leviathan (1651)</a:t>
            </a:r>
            <a:endParaRPr sz="2400">
              <a:latin typeface="Courier New"/>
              <a:ea typeface="Courier New"/>
              <a:cs typeface="Courier New"/>
              <a:sym typeface="Courier New"/>
            </a:endParaRPr>
          </a:p>
          <a:p>
            <a:pPr marL="0" lvl="0" indent="0" algn="l" rtl="0">
              <a:spcBef>
                <a:spcPts val="1600"/>
              </a:spcBef>
              <a:spcAft>
                <a:spcPts val="1600"/>
              </a:spcAft>
              <a:buNone/>
            </a:pPr>
            <a:endParaRPr sz="2400">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ctrTitle"/>
          </p:nvPr>
        </p:nvSpPr>
        <p:spPr>
          <a:xfrm>
            <a:off x="311708" y="744575"/>
            <a:ext cx="8520600" cy="2052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4400" b="0" i="0" u="none" strike="noStrike" cap="none">
                <a:solidFill>
                  <a:schemeClr val="dk1"/>
                </a:solidFill>
                <a:latin typeface="Calibri"/>
                <a:ea typeface="Calibri"/>
                <a:cs typeface="Calibri"/>
                <a:sym typeface="Calibri"/>
              </a:rPr>
              <a:t>So what type of government does the U.S. have?</a:t>
            </a:r>
            <a:endParaRPr sz="4400" b="0" i="0" u="none" strike="noStrike" cap="none">
              <a:solidFill>
                <a:schemeClr val="dk1"/>
              </a:solidFill>
              <a:latin typeface="Calibri"/>
              <a:ea typeface="Calibri"/>
              <a:cs typeface="Calibri"/>
              <a:sym typeface="Calibri"/>
            </a:endParaRPr>
          </a:p>
        </p:txBody>
      </p:sp>
      <p:sp>
        <p:nvSpPr>
          <p:cNvPr id="110" name="Google Shape;110;p21"/>
          <p:cNvSpPr txBox="1">
            <a:spLocks noGrp="1"/>
          </p:cNvSpPr>
          <p:nvPr>
            <p:ph type="subTitle" idx="1"/>
          </p:nvPr>
        </p:nvSpPr>
        <p:spPr>
          <a:xfrm>
            <a:off x="311700" y="2834125"/>
            <a:ext cx="8520600" cy="7926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Font typeface="Arial"/>
              <a:buNone/>
            </a:pPr>
            <a:r>
              <a:rPr lang="en" sz="2960" b="0" i="0" u="none" strike="noStrike" cap="none">
                <a:solidFill>
                  <a:schemeClr val="dk1"/>
                </a:solidFill>
                <a:latin typeface="Calibri"/>
                <a:ea typeface="Calibri"/>
                <a:cs typeface="Calibri"/>
                <a:sym typeface="Calibri"/>
              </a:rPr>
              <a:t>Representative Democracy!</a:t>
            </a:r>
            <a:endParaRPr/>
          </a:p>
          <a:p>
            <a:pPr marL="0" marR="0" lvl="0" indent="0" algn="ctr" rtl="0">
              <a:lnSpc>
                <a:spcPct val="80000"/>
              </a:lnSpc>
              <a:spcBef>
                <a:spcPts val="592"/>
              </a:spcBef>
              <a:spcAft>
                <a:spcPts val="0"/>
              </a:spcAft>
              <a:buClr>
                <a:schemeClr val="dk1"/>
              </a:buClr>
              <a:buFont typeface="Arial"/>
              <a:buNone/>
            </a:pPr>
            <a:r>
              <a:rPr lang="en" sz="2960" b="0" i="0" u="none" strike="noStrike" cap="none">
                <a:solidFill>
                  <a:schemeClr val="dk1"/>
                </a:solidFill>
                <a:latin typeface="Calibri"/>
                <a:ea typeface="Calibri"/>
                <a:cs typeface="Calibri"/>
                <a:sym typeface="Calibri"/>
              </a:rPr>
              <a:t>“I pledge allegiance to the flag of the United States of America, and to the </a:t>
            </a:r>
            <a:r>
              <a:rPr lang="en" sz="2960" b="0" i="0" u="sng" strike="noStrike" cap="none">
                <a:solidFill>
                  <a:schemeClr val="dk1"/>
                </a:solidFill>
                <a:latin typeface="Calibri"/>
                <a:ea typeface="Calibri"/>
                <a:cs typeface="Calibri"/>
                <a:sym typeface="Calibri"/>
              </a:rPr>
              <a:t>republic</a:t>
            </a:r>
            <a:r>
              <a:rPr lang="en" sz="2960" b="0" i="0" u="none" strike="noStrike" cap="none">
                <a:solidFill>
                  <a:schemeClr val="dk1"/>
                </a:solidFill>
                <a:latin typeface="Calibri"/>
                <a:ea typeface="Calibri"/>
                <a:cs typeface="Calibri"/>
                <a:sym typeface="Calibri"/>
              </a:rPr>
              <a:t> for which it stands…”</a:t>
            </a:r>
            <a:endParaRPr sz="296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2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2000"/>
                                        <p:tgtEl>
                                          <p:spTgt spid="1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urier New"/>
                <a:ea typeface="Courier New"/>
                <a:cs typeface="Courier New"/>
                <a:sym typeface="Courier New"/>
              </a:rPr>
              <a:t>Levels of Government</a:t>
            </a:r>
            <a:endParaRPr b="1">
              <a:latin typeface="Courier New"/>
              <a:ea typeface="Courier New"/>
              <a:cs typeface="Courier New"/>
              <a:sym typeface="Courier New"/>
            </a:endParaRPr>
          </a:p>
        </p:txBody>
      </p:sp>
      <p:sp>
        <p:nvSpPr>
          <p:cNvPr id="116" name="Google Shape;11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74320" lvl="0" indent="-274320" algn="l" rtl="0">
              <a:lnSpc>
                <a:spcPct val="90000"/>
              </a:lnSpc>
              <a:spcBef>
                <a:spcPts val="0"/>
              </a:spcBef>
              <a:spcAft>
                <a:spcPts val="1600"/>
              </a:spcAft>
              <a:buClr>
                <a:schemeClr val="lt1"/>
              </a:buClr>
              <a:buSzPts val="2280"/>
              <a:buFont typeface="Courier New"/>
              <a:buChar char="●"/>
            </a:pPr>
            <a:r>
              <a:rPr lang="en" sz="2400" u="sng">
                <a:latin typeface="Courier New"/>
                <a:ea typeface="Courier New"/>
                <a:cs typeface="Courier New"/>
                <a:sym typeface="Courier New"/>
              </a:rPr>
              <a:t>National:</a:t>
            </a:r>
            <a:r>
              <a:rPr lang="en" sz="2400">
                <a:latin typeface="Courier New"/>
                <a:ea typeface="Courier New"/>
                <a:cs typeface="Courier New"/>
                <a:sym typeface="Courier New"/>
              </a:rPr>
              <a:t> The government of an entire country. In the USA, the national government is also called the Federal Government.  </a:t>
            </a:r>
            <a:endParaRPr>
              <a:latin typeface="Courier New"/>
              <a:ea typeface="Courier New"/>
              <a:cs typeface="Courier New"/>
              <a:sym typeface="Courier New"/>
            </a:endParaRPr>
          </a:p>
        </p:txBody>
      </p:sp>
      <p:pic>
        <p:nvPicPr>
          <p:cNvPr id="117" name="Google Shape;117;p22" descr="http://www.balboa-pacific.com/images/CapitolBldg.jpg"/>
          <p:cNvPicPr preferRelativeResize="0"/>
          <p:nvPr/>
        </p:nvPicPr>
        <p:blipFill rotWithShape="1">
          <a:blip r:embed="rId3">
            <a:alphaModFix/>
          </a:blip>
          <a:srcRect/>
          <a:stretch/>
        </p:blipFill>
        <p:spPr>
          <a:xfrm>
            <a:off x="2599550" y="2673450"/>
            <a:ext cx="4125000" cy="202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urier New"/>
                <a:ea typeface="Courier New"/>
                <a:cs typeface="Courier New"/>
                <a:sym typeface="Courier New"/>
              </a:rPr>
              <a:t>Levels of Government</a:t>
            </a:r>
            <a:endParaRPr>
              <a:latin typeface="Courier New"/>
              <a:ea typeface="Courier New"/>
              <a:cs typeface="Courier New"/>
              <a:sym typeface="Courier New"/>
            </a:endParaRPr>
          </a:p>
        </p:txBody>
      </p:sp>
      <p:sp>
        <p:nvSpPr>
          <p:cNvPr id="123" name="Google Shape;12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74320" lvl="0" indent="-262255" algn="l" rtl="0">
              <a:lnSpc>
                <a:spcPct val="90000"/>
              </a:lnSpc>
              <a:spcBef>
                <a:spcPts val="480"/>
              </a:spcBef>
              <a:spcAft>
                <a:spcPts val="0"/>
              </a:spcAft>
              <a:buClr>
                <a:schemeClr val="lt1"/>
              </a:buClr>
              <a:buSzPts val="2280"/>
              <a:buFont typeface="Courier New"/>
              <a:buChar char="●"/>
            </a:pPr>
            <a:r>
              <a:rPr lang="en" sz="2400" u="sng">
                <a:latin typeface="Courier New"/>
                <a:ea typeface="Courier New"/>
                <a:cs typeface="Courier New"/>
                <a:sym typeface="Courier New"/>
              </a:rPr>
              <a:t>State:</a:t>
            </a:r>
            <a:r>
              <a:rPr lang="en" sz="2400">
                <a:latin typeface="Courier New"/>
                <a:ea typeface="Courier New"/>
                <a:cs typeface="Courier New"/>
                <a:sym typeface="Courier New"/>
              </a:rPr>
              <a:t> The government of a specific region or area of a country; in the USA we call these states. Other countries call them provinces, prefects, regions, etc.</a:t>
            </a:r>
            <a:endParaRPr sz="1400">
              <a:latin typeface="Courier New"/>
              <a:ea typeface="Courier New"/>
              <a:cs typeface="Courier New"/>
              <a:sym typeface="Courier New"/>
            </a:endParaRPr>
          </a:p>
          <a:p>
            <a:pPr marL="0" lvl="0" indent="0" algn="l" rtl="0">
              <a:lnSpc>
                <a:spcPct val="90000"/>
              </a:lnSpc>
              <a:spcBef>
                <a:spcPts val="1600"/>
              </a:spcBef>
              <a:spcAft>
                <a:spcPts val="1600"/>
              </a:spcAft>
              <a:buNone/>
            </a:pPr>
            <a:endParaRPr sz="2400" u="sng">
              <a:latin typeface="Courier New"/>
              <a:ea typeface="Courier New"/>
              <a:cs typeface="Courier New"/>
              <a:sym typeface="Courier New"/>
            </a:endParaRPr>
          </a:p>
        </p:txBody>
      </p:sp>
      <p:pic>
        <p:nvPicPr>
          <p:cNvPr id="124" name="Google Shape;124;p23" descr="http://www.worldofstock.com/slides/AOB2161.jpg"/>
          <p:cNvPicPr preferRelativeResize="0"/>
          <p:nvPr/>
        </p:nvPicPr>
        <p:blipFill rotWithShape="1">
          <a:blip r:embed="rId3">
            <a:alphaModFix/>
          </a:blip>
          <a:srcRect/>
          <a:stretch/>
        </p:blipFill>
        <p:spPr>
          <a:xfrm>
            <a:off x="6922450" y="2757300"/>
            <a:ext cx="2154300" cy="23862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4191</TotalTime>
  <Words>2092</Words>
  <Application>Microsoft Office PowerPoint</Application>
  <PresentationFormat>On-screen Show (16:9)</PresentationFormat>
  <Paragraphs>217</Paragraphs>
  <Slides>44</Slides>
  <Notes>40</Notes>
  <HiddenSlides>14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Wingdings</vt:lpstr>
      <vt:lpstr>Noto Symbol</vt:lpstr>
      <vt:lpstr>Calibri</vt:lpstr>
      <vt:lpstr>Courier New</vt:lpstr>
      <vt:lpstr>Merriweather</vt:lpstr>
      <vt:lpstr>Simple Dark</vt:lpstr>
      <vt:lpstr>Office Theme</vt:lpstr>
      <vt:lpstr>Journal</vt:lpstr>
      <vt:lpstr>Unit 1</vt:lpstr>
      <vt:lpstr>What is Government?</vt:lpstr>
      <vt:lpstr>Why Do We Need Government?</vt:lpstr>
      <vt:lpstr>Four Basic Functions of Gov.</vt:lpstr>
      <vt:lpstr>The Need for Government</vt:lpstr>
      <vt:lpstr>So what type of government does the U.S. have?</vt:lpstr>
      <vt:lpstr>Levels of Government</vt:lpstr>
      <vt:lpstr>Levels of Government</vt:lpstr>
      <vt:lpstr>Levels of Government</vt:lpstr>
      <vt:lpstr>Types of Government</vt:lpstr>
      <vt:lpstr>Monarchy</vt:lpstr>
      <vt:lpstr>Dictatorship/Autocracy/Totalitarian State:</vt:lpstr>
      <vt:lpstr>Theocracy</vt:lpstr>
      <vt:lpstr>Oligarchy</vt:lpstr>
      <vt:lpstr>PowerPoint Presentation</vt:lpstr>
      <vt:lpstr>Branches of Government</vt:lpstr>
      <vt:lpstr>Branches of Government</vt:lpstr>
      <vt:lpstr>Branches of Government</vt:lpstr>
      <vt:lpstr>PowerPoint Presentation</vt:lpstr>
      <vt:lpstr>***COPY DOWN THE FOLLOWING IN YOUR NOTES!*** What Makes a Democratic Republic?</vt:lpstr>
      <vt:lpstr>Rule of Law</vt:lpstr>
      <vt:lpstr>Limited Government</vt:lpstr>
      <vt:lpstr>Consent of the Governed</vt:lpstr>
      <vt:lpstr>Individual Rights</vt:lpstr>
      <vt:lpstr>Representative Government</vt:lpstr>
      <vt:lpstr>Citizenship</vt:lpstr>
      <vt:lpstr>How does one become a citizen?</vt:lpstr>
      <vt:lpstr>How does one become a citizen?</vt:lpstr>
      <vt:lpstr>How does one become a citizen?</vt:lpstr>
      <vt:lpstr>How does one become a citizen?</vt:lpstr>
      <vt:lpstr>How does one become a citizen?</vt:lpstr>
      <vt:lpstr>Volunteerism*</vt:lpstr>
      <vt:lpstr>Citizenship Test*</vt:lpstr>
      <vt:lpstr>What is Civics?</vt:lpstr>
      <vt:lpstr>Rights</vt:lpstr>
      <vt:lpstr>Duties</vt:lpstr>
      <vt:lpstr>Duties</vt:lpstr>
      <vt:lpstr>Civic Responsibilities</vt:lpstr>
      <vt:lpstr>Civics Responsibilities</vt:lpstr>
      <vt:lpstr>Who Can Explain the Following?</vt:lpstr>
      <vt:lpstr>The Steps of Naturalization (Academic)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Chad Sichak</dc:creator>
  <cp:lastModifiedBy>Christopher Volkmar</cp:lastModifiedBy>
  <cp:revision>15</cp:revision>
  <dcterms:modified xsi:type="dcterms:W3CDTF">2020-07-29T19:31:26Z</dcterms:modified>
</cp:coreProperties>
</file>