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3"/>
  </p:notesMasterIdLst>
  <p:sldIdLst>
    <p:sldId id="397" r:id="rId3"/>
    <p:sldId id="29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97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c68b973f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c68b973f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key terms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348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937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594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432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3090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8801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4371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652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8723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04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5544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7944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122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1869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79BBC8C-E375-4B41-9287-F5E53431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altLang="en-US" sz="4050" b="1" dirty="0"/>
              <a:t>Journal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7F92614D-D08B-4606-BC94-824DB2C3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520"/>
            <a:ext cx="9144000" cy="4720353"/>
          </a:xfrm>
        </p:spPr>
        <p:txBody>
          <a:bodyPr/>
          <a:lstStyle/>
          <a:p>
            <a:pPr>
              <a:defRPr/>
            </a:pPr>
            <a:r>
              <a:rPr lang="en-US" altLang="en-US" sz="3300" dirty="0"/>
              <a:t>What obligations and qualities of a good U.S. citizen?</a:t>
            </a:r>
          </a:p>
          <a:p>
            <a:pPr>
              <a:defRPr/>
            </a:pPr>
            <a:r>
              <a:rPr lang="en-US" altLang="en-US" sz="2700" b="1" u="sng" dirty="0"/>
              <a:t>Homework </a:t>
            </a:r>
          </a:p>
          <a:p>
            <a:pPr lvl="1">
              <a:defRPr/>
            </a:pPr>
            <a:r>
              <a:rPr lang="en-US" altLang="en-US" sz="2700" dirty="0"/>
              <a:t>Sign Up for Remind </a:t>
            </a:r>
          </a:p>
          <a:p>
            <a:pPr lvl="2">
              <a:defRPr/>
            </a:pPr>
            <a:r>
              <a:rPr lang="en-US" altLang="en-US" dirty="0"/>
              <a:t>@</a:t>
            </a:r>
            <a:r>
              <a:rPr lang="en-US" altLang="en-US" dirty="0" err="1"/>
              <a:t>fallcivic</a:t>
            </a:r>
            <a:endParaRPr lang="en-US" altLang="en-US" dirty="0"/>
          </a:p>
          <a:p>
            <a:pPr lvl="1">
              <a:defRPr/>
            </a:pPr>
            <a:r>
              <a:rPr lang="en-US" sz="2700" dirty="0"/>
              <a:t>Chapters 1 and 5 Reading (Online) – Monday – 2/3</a:t>
            </a:r>
          </a:p>
          <a:p>
            <a:pPr lvl="1">
              <a:defRPr/>
            </a:pPr>
            <a:r>
              <a:rPr lang="en-US" sz="2700" dirty="0"/>
              <a:t>Unit 1 Quiz – tba</a:t>
            </a:r>
          </a:p>
          <a:p>
            <a:pPr lvl="1">
              <a:defRPr/>
            </a:pPr>
            <a:r>
              <a:rPr lang="en-US" sz="2700" dirty="0"/>
              <a:t>Unit 1 HW and Test – tba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880131A-5863-43E2-A7C0-71DCD6F1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A695DBF-6BB1-4EB4-96E1-98E064941D2A}" type="slidenum">
              <a:rPr lang="en-US" altLang="en-US" sz="900" kern="1200">
                <a:solidFill>
                  <a:srgbClr val="898989"/>
                </a:solidFill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</a:t>
            </a:fld>
            <a:endParaRPr lang="en-US" altLang="en-US" sz="900" kern="1200">
              <a:solidFill>
                <a:srgbClr val="898989"/>
              </a:solidFill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91DA-2CC4-4CBD-94F8-1D1AB398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Explain the Following?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75024-4D91-4583-BD29-0CC48DBA0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Dream Act</a:t>
            </a:r>
          </a:p>
          <a:p>
            <a:r>
              <a:rPr lang="en-US" sz="2800" dirty="0"/>
              <a:t>Birthright Citizenship</a:t>
            </a:r>
          </a:p>
        </p:txBody>
      </p:sp>
    </p:spTree>
    <p:extLst>
      <p:ext uri="{BB962C8B-B14F-4D97-AF65-F5344CB8AC3E}">
        <p14:creationId xmlns:p14="http://schemas.microsoft.com/office/powerpoint/2010/main" val="408109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What is Civics?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9" name="Google Shape;309;p50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4258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Courier New"/>
              <a:buChar char="-"/>
            </a:pPr>
            <a:r>
              <a:rPr lang="en" sz="2800" dirty="0">
                <a:latin typeface="Courier New"/>
                <a:ea typeface="Courier New"/>
                <a:cs typeface="Courier New"/>
                <a:sym typeface="Courier New"/>
              </a:rPr>
              <a:t>Defined: the study of rights and duties of a citizen. </a:t>
            </a:r>
            <a:endParaRPr sz="2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buNone/>
            </a:pPr>
            <a:endParaRPr sz="2800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1600"/>
              </a:spcBef>
              <a:buFont typeface="Courier New"/>
              <a:buChar char="-"/>
            </a:pPr>
            <a:r>
              <a:rPr lang="en" sz="2800" dirty="0">
                <a:latin typeface="Courier New"/>
                <a:ea typeface="Courier New"/>
                <a:cs typeface="Courier New"/>
                <a:sym typeface="Courier New"/>
              </a:rPr>
              <a:t>Greece and Rome</a:t>
            </a:r>
            <a:endParaRPr sz="28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10" name="Google Shape;310;p50" descr="Greek architecture[edit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082" y="2188741"/>
            <a:ext cx="3906651" cy="2480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Rights, Duties, and Responsibilities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it mean to be a citizen?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Holding the “office of citizen” means you are entitled to all the rights guaranteed to Americans by the Constitution.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protects these rights?</a:t>
            </a:r>
            <a:endParaRPr dirty="0"/>
          </a:p>
          <a:p>
            <a:pPr marL="800100" lvl="1" indent="-342900">
              <a:spcBef>
                <a:spcPts val="640"/>
              </a:spcBef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courts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rights are based on a common set of values:  justice, equality, freedom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5"/>
          <p:cNvGrpSpPr/>
          <p:nvPr/>
        </p:nvGrpSpPr>
        <p:grpSpPr>
          <a:xfrm>
            <a:off x="461168" y="1064855"/>
            <a:ext cx="8221663" cy="4301251"/>
            <a:chOff x="3968" y="760055"/>
            <a:chExt cx="8221663" cy="4301251"/>
          </a:xfrm>
        </p:grpSpPr>
        <p:sp>
          <p:nvSpPr>
            <p:cNvPr id="97" name="Google Shape;97;p15"/>
            <p:cNvSpPr/>
            <p:nvPr/>
          </p:nvSpPr>
          <p:spPr>
            <a:xfrm>
              <a:off x="5649361" y="3470740"/>
              <a:ext cx="336035" cy="1030508"/>
            </a:xfrm>
            <a:custGeom>
              <a:avLst/>
              <a:gdLst/>
              <a:ahLst/>
              <a:cxnLst/>
              <a:rect l="l" t="t" r="r" b="b"/>
              <a:pathLst>
                <a:path w="336035" h="1030508" extrusionOk="0">
                  <a:moveTo>
                    <a:pt x="0" y="0"/>
                  </a:moveTo>
                  <a:lnTo>
                    <a:pt x="0" y="1030508"/>
                  </a:lnTo>
                  <a:lnTo>
                    <a:pt x="336035" y="1030508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8" name="Google Shape;98;p15"/>
            <p:cNvSpPr/>
            <p:nvPr/>
          </p:nvSpPr>
          <p:spPr>
            <a:xfrm>
              <a:off x="3834770" y="1880173"/>
              <a:ext cx="2710684" cy="470449"/>
            </a:xfrm>
            <a:custGeom>
              <a:avLst/>
              <a:gdLst/>
              <a:ahLst/>
              <a:cxnLst/>
              <a:rect l="l" t="t" r="r" b="b"/>
              <a:pathLst>
                <a:path w="2710684" h="470449" extrusionOk="0">
                  <a:moveTo>
                    <a:pt x="0" y="0"/>
                  </a:moveTo>
                  <a:lnTo>
                    <a:pt x="0" y="235224"/>
                  </a:lnTo>
                  <a:lnTo>
                    <a:pt x="2710684" y="235224"/>
                  </a:lnTo>
                  <a:lnTo>
                    <a:pt x="2710684" y="470449"/>
                  </a:lnTo>
                </a:path>
              </a:pathLst>
            </a:custGeom>
            <a:noFill/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9" name="Google Shape;99;p15"/>
            <p:cNvSpPr/>
            <p:nvPr/>
          </p:nvSpPr>
          <p:spPr>
            <a:xfrm>
              <a:off x="2938676" y="3470740"/>
              <a:ext cx="336035" cy="1030508"/>
            </a:xfrm>
            <a:custGeom>
              <a:avLst/>
              <a:gdLst/>
              <a:ahLst/>
              <a:cxnLst/>
              <a:rect l="l" t="t" r="r" b="b"/>
              <a:pathLst>
                <a:path w="336035" h="1030508" extrusionOk="0">
                  <a:moveTo>
                    <a:pt x="0" y="0"/>
                  </a:moveTo>
                  <a:lnTo>
                    <a:pt x="0" y="1030508"/>
                  </a:lnTo>
                  <a:lnTo>
                    <a:pt x="336035" y="1030508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0" name="Google Shape;100;p15"/>
            <p:cNvSpPr/>
            <p:nvPr/>
          </p:nvSpPr>
          <p:spPr>
            <a:xfrm>
              <a:off x="3789050" y="1880173"/>
              <a:ext cx="91440" cy="470449"/>
            </a:xfrm>
            <a:custGeom>
              <a:avLst/>
              <a:gdLst/>
              <a:ahLst/>
              <a:cxnLst/>
              <a:rect l="l" t="t" r="r" b="b"/>
              <a:pathLst>
                <a:path w="91440" h="470449" extrusionOk="0">
                  <a:moveTo>
                    <a:pt x="45720" y="0"/>
                  </a:moveTo>
                  <a:lnTo>
                    <a:pt x="45720" y="470449"/>
                  </a:lnTo>
                </a:path>
              </a:pathLst>
            </a:custGeom>
            <a:noFill/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1" name="Google Shape;101;p15"/>
            <p:cNvSpPr/>
            <p:nvPr/>
          </p:nvSpPr>
          <p:spPr>
            <a:xfrm>
              <a:off x="227991" y="3470740"/>
              <a:ext cx="336035" cy="1030508"/>
            </a:xfrm>
            <a:custGeom>
              <a:avLst/>
              <a:gdLst/>
              <a:ahLst/>
              <a:cxnLst/>
              <a:rect l="l" t="t" r="r" b="b"/>
              <a:pathLst>
                <a:path w="336035" h="1030508" extrusionOk="0">
                  <a:moveTo>
                    <a:pt x="0" y="0"/>
                  </a:moveTo>
                  <a:lnTo>
                    <a:pt x="0" y="1030508"/>
                  </a:lnTo>
                  <a:lnTo>
                    <a:pt x="336035" y="1030508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2" name="Google Shape;102;p15"/>
            <p:cNvSpPr/>
            <p:nvPr/>
          </p:nvSpPr>
          <p:spPr>
            <a:xfrm>
              <a:off x="1124085" y="1880173"/>
              <a:ext cx="2710684" cy="470449"/>
            </a:xfrm>
            <a:custGeom>
              <a:avLst/>
              <a:gdLst/>
              <a:ahLst/>
              <a:cxnLst/>
              <a:rect l="l" t="t" r="r" b="b"/>
              <a:pathLst>
                <a:path w="2710684" h="470449" extrusionOk="0">
                  <a:moveTo>
                    <a:pt x="2710684" y="0"/>
                  </a:moveTo>
                  <a:lnTo>
                    <a:pt x="2710684" y="235224"/>
                  </a:lnTo>
                  <a:lnTo>
                    <a:pt x="0" y="235224"/>
                  </a:lnTo>
                  <a:lnTo>
                    <a:pt x="0" y="470449"/>
                  </a:lnTo>
                </a:path>
              </a:pathLst>
            </a:custGeom>
            <a:noFill/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3" name="Google Shape;103;p15"/>
            <p:cNvSpPr/>
            <p:nvPr/>
          </p:nvSpPr>
          <p:spPr>
            <a:xfrm>
              <a:off x="66683" y="760055"/>
              <a:ext cx="7536174" cy="1120117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 txBox="1"/>
            <p:nvPr/>
          </p:nvSpPr>
          <p:spPr>
            <a:xfrm>
              <a:off x="66683" y="760055"/>
              <a:ext cx="7536174" cy="1120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45"/>
                </a:spcAft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Citizens’ Rights, Duties, and Responsibilities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968" y="2350622"/>
              <a:ext cx="2240235" cy="1120117"/>
            </a:xfrm>
            <a:prstGeom prst="rect">
              <a:avLst/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3968" y="2350622"/>
              <a:ext cx="2240235" cy="1120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45"/>
                </a:spcAft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Rights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564026" y="3941189"/>
              <a:ext cx="2240235" cy="1120117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564026" y="3941189"/>
              <a:ext cx="2240235" cy="1120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45"/>
                </a:spcAft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Examples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714652" y="2350622"/>
              <a:ext cx="2240235" cy="1120117"/>
            </a:xfrm>
            <a:prstGeom prst="rect">
              <a:avLst/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2714652" y="2350622"/>
              <a:ext cx="2240235" cy="1120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45"/>
                </a:spcAft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Duties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274711" y="3941189"/>
              <a:ext cx="2240235" cy="1120117"/>
            </a:xfrm>
            <a:prstGeom prst="rect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3274711" y="3941189"/>
              <a:ext cx="2240235" cy="1120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45"/>
                </a:spcAft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Examples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5425337" y="2350622"/>
              <a:ext cx="2240235" cy="1120117"/>
            </a:xfrm>
            <a:prstGeom prst="rect">
              <a:avLst/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5425337" y="2350622"/>
              <a:ext cx="2240235" cy="1120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45"/>
                </a:spcAft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Responsibilities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5985396" y="3941189"/>
              <a:ext cx="2240235" cy="1120117"/>
            </a:xfrm>
            <a:prstGeom prst="rect">
              <a:avLst/>
            </a:prstGeom>
            <a:solidFill>
              <a:srgbClr val="92D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 txBox="1"/>
            <p:nvPr/>
          </p:nvSpPr>
          <p:spPr>
            <a:xfrm>
              <a:off x="5985396" y="3941189"/>
              <a:ext cx="2240235" cy="1120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45"/>
                </a:spcAft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Examples</a:t>
              </a: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Rights of Citizens…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…are guaranteed by the Constitution.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vote and hold elected office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say what you think in speech and writing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practice your own religion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a fair trial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protected while in other countries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Duties of Citizens…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…are required by law.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obey society’s laws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defend the nation against threats to peace and security (men must register for the draft at age 18)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serve on a jury or as a witness in court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pay taxes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go to school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 descr="CVsea04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28600"/>
            <a:ext cx="8763000" cy="6629400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Responsibilities of Citizens…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…are expected by society but completely voluntary.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contribute to the common good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learn about issues and take part in government (be informed and vote!)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candidates with their campaigns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influence government by expressing opinions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improve our communities &amp; respect diversity (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tolerance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310</Words>
  <Application>Microsoft Office PowerPoint</Application>
  <PresentationFormat>On-screen Show (4:3)</PresentationFormat>
  <Paragraphs>54</Paragraphs>
  <Slides>10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Office Theme</vt:lpstr>
      <vt:lpstr>Simple Dark</vt:lpstr>
      <vt:lpstr>Journal</vt:lpstr>
      <vt:lpstr>What is Civics?</vt:lpstr>
      <vt:lpstr>Rights, Duties, and Responsibilities</vt:lpstr>
      <vt:lpstr>What does it mean to be a citizen?</vt:lpstr>
      <vt:lpstr>PowerPoint Presentation</vt:lpstr>
      <vt:lpstr>The Rights of Citizens…</vt:lpstr>
      <vt:lpstr>The Duties of Citizens…</vt:lpstr>
      <vt:lpstr>PowerPoint Presentation</vt:lpstr>
      <vt:lpstr>The Responsibilities of Citizens…</vt:lpstr>
      <vt:lpstr>Who Can Explain the Following?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Rights, Duties, and Responsibilities</dc:title>
  <dc:creator>Chad Sichak</dc:creator>
  <cp:lastModifiedBy>Christopher Volkmar</cp:lastModifiedBy>
  <cp:revision>9</cp:revision>
  <dcterms:modified xsi:type="dcterms:W3CDTF">2020-07-29T19:39:01Z</dcterms:modified>
</cp:coreProperties>
</file>