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56" r:id="rId3"/>
    <p:sldId id="257" r:id="rId4"/>
    <p:sldId id="264" r:id="rId5"/>
    <p:sldId id="267" r:id="rId6"/>
    <p:sldId id="258" r:id="rId7"/>
    <p:sldId id="266" r:id="rId8"/>
    <p:sldId id="263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EAC1-1E33-4C17-84B1-4BD9B0C2C9D9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4A038-A45C-488A-91B5-A9125612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33567-5CD4-44EC-9F45-BE3637BDBDCF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7AE71-6EFA-4E0C-B3A7-E40D7639D6B6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D5154-6A00-40AA-AB59-48DE1114122A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7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1EDE3-5F5B-448D-8427-6F5EC71E0C62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7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262E1-C823-4F1E-92F9-9D3D866C680F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2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F688C-E9AA-41B8-8707-58164DE71CEE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8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CC72A4-F8D0-46C4-9A62-5D550A2AF2D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2514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3820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Explain what factors led to the Middle Ages/development of feudalism.</a:t>
            </a:r>
          </a:p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If our American government disappeared today, how would our lives be different tomorrow?  </a:t>
            </a:r>
          </a:p>
          <a:p>
            <a:endParaRPr lang="en-US" dirty="0" smtClean="0"/>
          </a:p>
          <a:p>
            <a:r>
              <a:rPr lang="en-US" dirty="0" smtClean="0"/>
              <a:t>Important Dates: 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194" name="Picture 2" descr="http://www.khmerforums.com/attachments/revolution_tv_show_wallpaper_4-hd-jpg.90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5181600" cy="24544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2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Unit 2: The Middle Ages Day 1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1537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84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84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8200"/>
                <a:t> </a:t>
              </a:r>
              <a:r>
                <a:rPr lang="en-US"/>
                <a:t>              </a:t>
              </a:r>
            </a:p>
          </p:txBody>
        </p:sp>
      </p:grp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World of Lords and Vassals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Causes</a:t>
            </a:r>
          </a:p>
          <a:p>
            <a:pPr>
              <a:buFontTx/>
              <a:buChar char="•"/>
            </a:pPr>
            <a:r>
              <a:rPr lang="en-US" b="1" dirty="0"/>
              <a:t>Governments could not defend people</a:t>
            </a:r>
          </a:p>
          <a:p>
            <a:pPr>
              <a:buFontTx/>
              <a:buChar char="•"/>
            </a:pPr>
            <a:r>
              <a:rPr lang="en-US" b="1" dirty="0"/>
              <a:t>subordinates (vassals) found a powerful lord who could </a:t>
            </a:r>
            <a:r>
              <a:rPr lang="en-US" b="1" dirty="0" smtClean="0"/>
              <a:t>protect </a:t>
            </a:r>
            <a:r>
              <a:rPr lang="en-US" b="1" dirty="0"/>
              <a:t>in exchange for service (usually military)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7" name="Picture 7" descr="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41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888" y="0"/>
            <a:ext cx="115411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" y="3352800"/>
            <a:ext cx="838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u="sng" dirty="0"/>
              <a:t>Feudalism</a:t>
            </a:r>
            <a:endParaRPr lang="en-US" b="1" dirty="0"/>
          </a:p>
          <a:p>
            <a:pPr lvl="1">
              <a:buFontTx/>
              <a:buChar char="•"/>
            </a:pPr>
            <a:r>
              <a:rPr lang="en-US" b="1" dirty="0" smtClean="0"/>
              <a:t>Lord </a:t>
            </a:r>
            <a:r>
              <a:rPr lang="en-US" b="1" dirty="0"/>
              <a:t>granted land (</a:t>
            </a:r>
            <a:r>
              <a:rPr lang="en-US" b="1" u="sng" dirty="0"/>
              <a:t>fief</a:t>
            </a:r>
            <a:r>
              <a:rPr lang="en-US" b="1" dirty="0"/>
              <a:t>) to the vassal</a:t>
            </a:r>
          </a:p>
          <a:p>
            <a:pPr lvl="1">
              <a:buFontTx/>
              <a:buChar char="•"/>
            </a:pPr>
            <a:r>
              <a:rPr lang="en-US" b="1" dirty="0"/>
              <a:t>Vassal provided his fighting skills</a:t>
            </a:r>
          </a:p>
          <a:p>
            <a:pPr lvl="1">
              <a:buFontTx/>
              <a:buChar char="•"/>
            </a:pPr>
            <a:r>
              <a:rPr lang="en-US" b="1" dirty="0"/>
              <a:t>Upon death, the fief was supposed to revert to the </a:t>
            </a:r>
            <a:r>
              <a:rPr lang="en-US" b="1" dirty="0" smtClean="0"/>
              <a:t>lord in </a:t>
            </a:r>
            <a:r>
              <a:rPr lang="en-US" b="1" dirty="0"/>
              <a:t>practice it was inherited by the eldest </a:t>
            </a:r>
            <a:r>
              <a:rPr lang="en-US" b="1" dirty="0" smtClean="0"/>
              <a:t>son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Knights</a:t>
            </a:r>
          </a:p>
        </p:txBody>
      </p:sp>
      <p:pic>
        <p:nvPicPr>
          <p:cNvPr id="16387" name="Picture 1027" descr="knights14thcent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685800"/>
            <a:ext cx="2801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28" descr="knight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29" descr="knigh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9812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4191000" y="5257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Anyone Know the Movie??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rmor_16th_Century_Italian_Ar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87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Armour_Knights_Suit_of_Arm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8600"/>
            <a:ext cx="21923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orsearm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25" y="152400"/>
            <a:ext cx="2682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knightarm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124200"/>
            <a:ext cx="31353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Age of Chivalry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Knights were expected to display courage in battle and loyalty to their lord.</a:t>
            </a:r>
          </a:p>
          <a:p>
            <a:pPr lvl="1"/>
            <a:r>
              <a:rPr lang="en-US" smtClean="0"/>
              <a:t>1100’s </a:t>
            </a:r>
            <a:r>
              <a:rPr lang="en-US" smtClean="0">
                <a:sym typeface="Wingdings" pitchFamily="-111" charset="2"/>
              </a:rPr>
              <a:t> chivalry, a complex set of ideals</a:t>
            </a:r>
          </a:p>
          <a:p>
            <a:pPr lvl="2"/>
            <a:r>
              <a:rPr lang="en-US" smtClean="0">
                <a:sym typeface="Wingdings" pitchFamily="-111" charset="2"/>
              </a:rPr>
              <a:t>Demanded that a knight fight bravely for his three masters; (1) feudal lord, (2) heavenly Lord, (3) his chosen lady</a:t>
            </a:r>
          </a:p>
          <a:p>
            <a:pPr lvl="2"/>
            <a:r>
              <a:rPr lang="en-US" smtClean="0">
                <a:sym typeface="Wingdings" pitchFamily="-111" charset="2"/>
              </a:rPr>
              <a:t>Also protect the weak and the poor</a:t>
            </a:r>
          </a:p>
          <a:p>
            <a:pPr lvl="1"/>
            <a:r>
              <a:rPr lang="en-US" smtClean="0">
                <a:sym typeface="Wingdings" pitchFamily="-111" charset="2"/>
              </a:rPr>
              <a:t>Education started at age 7 (page), then 14 (squire), finally at 21 (knighthood)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mtClean="0"/>
              <a:t>Feudal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The feudal system was based on mutual obligations.</a:t>
            </a:r>
          </a:p>
          <a:p>
            <a:pPr lvl="1"/>
            <a:r>
              <a:rPr lang="en-US" smtClean="0"/>
              <a:t>In exchange for military protection, a lord, would give a fief to a vassal</a:t>
            </a:r>
          </a:p>
          <a:p>
            <a:r>
              <a:rPr lang="en-US" smtClean="0"/>
              <a:t>Feudalism depended on the control of land.</a:t>
            </a:r>
          </a:p>
        </p:txBody>
      </p:sp>
      <p:pic>
        <p:nvPicPr>
          <p:cNvPr id="5" name="Content Placeholder 4" descr="feudal_char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2672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Manorial System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manor</a:t>
            </a:r>
            <a:r>
              <a:rPr lang="en-US" b="1"/>
              <a:t> </a:t>
            </a:r>
          </a:p>
          <a:p>
            <a:pPr>
              <a:buFontTx/>
              <a:buChar char="•"/>
            </a:pPr>
            <a:r>
              <a:rPr lang="en-US" b="1"/>
              <a:t>  an agricultural estate operated by a lord</a:t>
            </a:r>
          </a:p>
          <a:p>
            <a:pPr>
              <a:buFontTx/>
              <a:buChar char="•"/>
            </a:pPr>
            <a:r>
              <a:rPr lang="en-US" b="1"/>
              <a:t>  worked by peasants</a:t>
            </a:r>
          </a:p>
          <a:p>
            <a:pPr>
              <a:buFontTx/>
              <a:buChar char="•"/>
            </a:pPr>
            <a:r>
              <a:rPr lang="en-US" b="1"/>
              <a:t>  Lords provided protection</a:t>
            </a:r>
          </a:p>
          <a:p>
            <a:pPr>
              <a:buFontTx/>
              <a:buChar char="•"/>
            </a:pPr>
            <a:r>
              <a:rPr lang="en-US" b="1"/>
              <a:t>  peasants gave up freedom </a:t>
            </a:r>
          </a:p>
        </p:txBody>
      </p:sp>
      <p:pic>
        <p:nvPicPr>
          <p:cNvPr id="7172" name="Picture 4" descr="se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6875" y="2835275"/>
            <a:ext cx="8534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</a:t>
            </a:r>
            <a:r>
              <a:rPr lang="en-US" b="1" u="sng"/>
              <a:t>serfs</a:t>
            </a:r>
            <a:r>
              <a:rPr lang="en-US" b="1"/>
              <a:t> </a:t>
            </a:r>
          </a:p>
          <a:p>
            <a:pPr lvl="1">
              <a:buFontTx/>
              <a:buChar char="•"/>
            </a:pPr>
            <a:r>
              <a:rPr lang="en-US" b="1"/>
              <a:t>  By the 9</a:t>
            </a:r>
            <a:r>
              <a:rPr lang="en-US" b="1" baseline="30000"/>
              <a:t>th</a:t>
            </a:r>
            <a:r>
              <a:rPr lang="en-US" b="1"/>
              <a:t> century around 60% of the population </a:t>
            </a:r>
          </a:p>
          <a:p>
            <a:pPr lvl="1">
              <a:buFontTx/>
              <a:buChar char="•"/>
            </a:pPr>
            <a:r>
              <a:rPr lang="en-US" b="1"/>
              <a:t>  could not be bought and sold</a:t>
            </a:r>
          </a:p>
          <a:p>
            <a:pPr lvl="1">
              <a:buFontTx/>
              <a:buChar char="•"/>
            </a:pPr>
            <a:r>
              <a:rPr lang="en-US" b="1"/>
              <a:t>  were subject to their lord</a:t>
            </a:r>
          </a:p>
          <a:p>
            <a:pPr lvl="1">
              <a:buFontTx/>
              <a:buChar char="•"/>
            </a:pPr>
            <a:r>
              <a:rPr lang="en-US" b="1"/>
              <a:t>  had to pay rent to the lord</a:t>
            </a:r>
          </a:p>
          <a:p>
            <a:pPr lvl="1">
              <a:buFontTx/>
              <a:buChar char="•"/>
            </a:pPr>
            <a:r>
              <a:rPr lang="en-US" b="1"/>
              <a:t>  pay a tithe (10% of produce) to the church</a:t>
            </a:r>
          </a:p>
          <a:p>
            <a:pPr lvl="1">
              <a:buFontTx/>
              <a:buChar char="•"/>
            </a:pPr>
            <a:r>
              <a:rPr lang="en-US" b="1"/>
              <a:t>  pay for the use of pastures, </a:t>
            </a:r>
          </a:p>
          <a:p>
            <a:pPr lvl="1"/>
            <a:r>
              <a:rPr lang="en-US" b="1"/>
              <a:t>	streams, woods, etc.  </a:t>
            </a:r>
          </a:p>
        </p:txBody>
      </p:sp>
      <p:pic>
        <p:nvPicPr>
          <p:cNvPr id="7175" name="Picture 7" descr="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"/>
            <a:ext cx="1754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Manorial System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Peasants rarely travelled more than 25 miles from their own manor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Could see their whole world in front of them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Typically consisted of lord’s manor house, a church, and workshops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Fields, pastures, and forests surrounded the village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Along with streams, wells, ponds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648200"/>
          </a:xfrm>
        </p:spPr>
        <p:txBody>
          <a:bodyPr/>
          <a:lstStyle/>
          <a:p>
            <a:r>
              <a:rPr lang="en-US" smtClean="0"/>
              <a:t>Extremely self-sufficient</a:t>
            </a:r>
          </a:p>
          <a:p>
            <a:pPr lvl="1"/>
            <a:r>
              <a:rPr lang="en-US" smtClean="0"/>
              <a:t>Serfs and peasants raised or produced nearly everything that they and their lord needed for daily life</a:t>
            </a:r>
          </a:p>
          <a:p>
            <a:pPr lvl="1"/>
            <a:r>
              <a:rPr lang="en-US" smtClean="0"/>
              <a:t>Only outside purchases were salt, iron, and a few unusual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nor-15thcent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32766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englishman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8" y="3276600"/>
            <a:ext cx="4876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15</a:t>
            </a:r>
            <a:r>
              <a:rPr lang="en-US" sz="2000" b="1" baseline="30000"/>
              <a:t>th</a:t>
            </a:r>
            <a:r>
              <a:rPr lang="en-US" sz="2000" b="1"/>
              <a:t> Century Manor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27432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English Manor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685800"/>
            <a:ext cx="34544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37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astl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444976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your own manor…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partner you are going to create a medieval manor.</a:t>
            </a:r>
          </a:p>
          <a:p>
            <a:r>
              <a:rPr lang="en-US" dirty="0" smtClean="0"/>
              <a:t>There are 10 necessary things that you need to include on your manor.</a:t>
            </a:r>
          </a:p>
          <a:p>
            <a:pPr lvl="1"/>
            <a:r>
              <a:rPr lang="en-US" dirty="0" smtClean="0"/>
              <a:t>You can use the map on page </a:t>
            </a:r>
            <a:r>
              <a:rPr lang="en-US" dirty="0" smtClean="0">
                <a:solidFill>
                  <a:srgbClr val="FFC000"/>
                </a:solidFill>
              </a:rPr>
              <a:t>326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362</a:t>
            </a:r>
            <a:r>
              <a:rPr lang="en-US" dirty="0" smtClean="0"/>
              <a:t> to help guide you but it is not a tell-all source of what you need.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Village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Manor House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Church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Mill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Water Source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Three-Field System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Forest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Orchard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Oven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Roads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80772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ld English Text MT" pitchFamily="66" charset="0"/>
              </a:rPr>
              <a:t>Unit 2: The Middle Ages Day 1</a:t>
            </a:r>
            <a:endParaRPr lang="en-US" sz="3200" dirty="0">
              <a:latin typeface="Old English Tex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499616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Old English Text MT" pitchFamily="66" charset="0"/>
              </a:rPr>
              <a:t>The Middle Ages</a:t>
            </a:r>
            <a:endParaRPr lang="en-US" sz="80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2595562" cy="291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3838575" cy="248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en-US" dirty="0" smtClean="0"/>
              <a:t>The Middle Ages: What is it?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1900" dirty="0" smtClean="0"/>
              <a:t>Time period that existed between the </a:t>
            </a:r>
            <a:r>
              <a:rPr lang="en-US" sz="1900" b="1" u="sng" dirty="0" smtClean="0">
                <a:solidFill>
                  <a:srgbClr val="FF0000"/>
                </a:solidFill>
              </a:rPr>
              <a:t>Roman Empire</a:t>
            </a:r>
            <a:r>
              <a:rPr lang="en-US" sz="1900" dirty="0" smtClean="0"/>
              <a:t> and the </a:t>
            </a:r>
            <a:r>
              <a:rPr lang="en-US" sz="1900" b="1" u="sng" dirty="0" smtClean="0">
                <a:solidFill>
                  <a:srgbClr val="FF0000"/>
                </a:solidFill>
              </a:rPr>
              <a:t>Renaissance</a:t>
            </a:r>
            <a:r>
              <a:rPr lang="en-US" sz="19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Other names: </a:t>
            </a:r>
            <a:r>
              <a:rPr lang="en-US" sz="2400" b="1" u="sng" dirty="0" smtClean="0">
                <a:solidFill>
                  <a:srgbClr val="FF0000"/>
                </a:solidFill>
              </a:rPr>
              <a:t>The Dark Ages</a:t>
            </a:r>
            <a:r>
              <a:rPr lang="en-US" sz="2400" dirty="0" smtClean="0"/>
              <a:t> or </a:t>
            </a:r>
            <a:r>
              <a:rPr lang="en-US" sz="2400" b="1" u="sng" dirty="0" smtClean="0">
                <a:solidFill>
                  <a:srgbClr val="FF0000"/>
                </a:solidFill>
              </a:rPr>
              <a:t>medieval</a:t>
            </a:r>
            <a:r>
              <a:rPr lang="en-US" sz="2400" dirty="0" smtClean="0"/>
              <a:t> period.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Often seen as a very </a:t>
            </a:r>
            <a:r>
              <a:rPr lang="en-US" sz="2400" b="1" u="sng" dirty="0" smtClean="0">
                <a:solidFill>
                  <a:srgbClr val="FF0000"/>
                </a:solidFill>
              </a:rPr>
              <a:t>bleak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FF0000"/>
                </a:solidFill>
              </a:rPr>
              <a:t>dangerous</a:t>
            </a:r>
            <a:r>
              <a:rPr lang="en-US" sz="2400" dirty="0" smtClean="0"/>
              <a:t> period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286000" cy="153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115" y="2667000"/>
            <a:ext cx="6114885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9296400" cy="4648201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2"/>
            </a:pPr>
            <a:r>
              <a:rPr lang="en-US" dirty="0" smtClean="0"/>
              <a:t>Causes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Fall of </a:t>
            </a:r>
            <a:r>
              <a:rPr lang="en-US" b="1" u="sng" dirty="0" smtClean="0">
                <a:solidFill>
                  <a:srgbClr val="FF0000"/>
                </a:solidFill>
              </a:rPr>
              <a:t>Rome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Invasions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Disruption of </a:t>
            </a:r>
            <a:r>
              <a:rPr lang="en-US" b="1" u="sng" dirty="0" smtClean="0">
                <a:solidFill>
                  <a:srgbClr val="FF0000"/>
                </a:solidFill>
              </a:rPr>
              <a:t>Trade</a:t>
            </a:r>
            <a:r>
              <a:rPr lang="en-US" dirty="0" smtClean="0"/>
              <a:t>: Merchant trade collapsed and Europe’s economic centers were destroyed.  </a:t>
            </a:r>
            <a:r>
              <a:rPr lang="en-US" sz="2200" dirty="0" smtClean="0"/>
              <a:t>Money also became scarce.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Downfall of </a:t>
            </a:r>
            <a:r>
              <a:rPr lang="en-US" b="1" u="sng" dirty="0" smtClean="0">
                <a:solidFill>
                  <a:srgbClr val="FF0000"/>
                </a:solidFill>
              </a:rPr>
              <a:t>cities</a:t>
            </a:r>
            <a:r>
              <a:rPr lang="en-US" dirty="0" smtClean="0"/>
              <a:t>: Cities were abandoned as centers of administration.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199"/>
            <a:ext cx="2819400" cy="172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775191"/>
            <a:ext cx="9448800" cy="4625609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Invasions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 startAt="3"/>
            </a:pPr>
            <a:r>
              <a:rPr lang="en-US" sz="2200" dirty="0" smtClean="0"/>
              <a:t>Downfall of </a:t>
            </a:r>
            <a:r>
              <a:rPr lang="en-US" sz="2000" b="1" u="sng" dirty="0" smtClean="0">
                <a:solidFill>
                  <a:srgbClr val="FF0000"/>
                </a:solidFill>
              </a:rPr>
              <a:t>cities</a:t>
            </a:r>
            <a:r>
              <a:rPr lang="en-US" sz="2200" dirty="0" smtClean="0"/>
              <a:t>: Cities were abandoned as centers of administration</a:t>
            </a:r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Decline of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r>
              <a:rPr lang="en-US" dirty="0" smtClean="0"/>
              <a:t>: Germanic invaders could not read or write.  Learning became less important as people moved to rural areas.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Loss of a </a:t>
            </a:r>
            <a:r>
              <a:rPr lang="en-US" b="1" u="sng" dirty="0" smtClean="0">
                <a:solidFill>
                  <a:srgbClr val="FF0000"/>
                </a:solidFill>
              </a:rPr>
              <a:t>common language</a:t>
            </a:r>
            <a:r>
              <a:rPr lang="en-US" dirty="0" smtClean="0"/>
              <a:t>: </a:t>
            </a:r>
            <a:r>
              <a:rPr lang="en-US" sz="2300" dirty="0" smtClean="0"/>
              <a:t>Latin changed as Germanic people mixed with Roman population.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19600"/>
            <a:ext cx="2819400" cy="220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 smtClean="0"/>
              <a:t>New </a:t>
            </a:r>
            <a:r>
              <a:rPr lang="en-US" sz="2600" b="1" u="sng" dirty="0" smtClean="0">
                <a:solidFill>
                  <a:srgbClr val="FF0000"/>
                </a:solidFill>
              </a:rPr>
              <a:t>Germanic</a:t>
            </a:r>
            <a:r>
              <a:rPr lang="en-US" sz="2600" dirty="0" smtClean="0"/>
              <a:t> Kingdoms Emerge (Holy Roman Empire)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Rise of the </a:t>
            </a:r>
            <a:r>
              <a:rPr lang="en-US" b="1" u="sng" dirty="0" smtClean="0">
                <a:solidFill>
                  <a:srgbClr val="FF0000"/>
                </a:solidFill>
              </a:rPr>
              <a:t>feudal system</a:t>
            </a:r>
            <a:r>
              <a:rPr lang="en-US" dirty="0" smtClean="0"/>
              <a:t> in Europe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076575" cy="293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343400" cy="293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 startAt="3"/>
            </a:pPr>
            <a:r>
              <a:rPr lang="en-US" sz="2200" dirty="0" smtClean="0"/>
              <a:t>The </a:t>
            </a:r>
            <a:r>
              <a:rPr lang="en-US" sz="2200" b="1" u="sng" dirty="0" smtClean="0">
                <a:solidFill>
                  <a:srgbClr val="FF0000"/>
                </a:solidFill>
              </a:rPr>
              <a:t>power</a:t>
            </a:r>
            <a:r>
              <a:rPr lang="en-US" sz="2200" dirty="0" smtClean="0"/>
              <a:t> of the </a:t>
            </a:r>
            <a:r>
              <a:rPr lang="en-US" sz="2200" b="1" u="sng" dirty="0" smtClean="0">
                <a:solidFill>
                  <a:srgbClr val="FF0000"/>
                </a:solidFill>
              </a:rPr>
              <a:t>Christian</a:t>
            </a:r>
            <a:r>
              <a:rPr lang="en-US" sz="2200" dirty="0" smtClean="0"/>
              <a:t> </a:t>
            </a:r>
            <a:r>
              <a:rPr lang="en-US" sz="2200" b="1" u="sng" dirty="0" smtClean="0">
                <a:solidFill>
                  <a:srgbClr val="FF0000"/>
                </a:solidFill>
              </a:rPr>
              <a:t>Church</a:t>
            </a:r>
            <a:r>
              <a:rPr lang="en-US" sz="2200" dirty="0" smtClean="0"/>
              <a:t> (Catholic) </a:t>
            </a:r>
            <a:r>
              <a:rPr lang="en-US" sz="2200" b="1" u="sng" dirty="0" smtClean="0">
                <a:solidFill>
                  <a:srgbClr val="FF0000"/>
                </a:solidFill>
              </a:rPr>
              <a:t>grows</a:t>
            </a:r>
            <a:r>
              <a:rPr lang="en-US" sz="2200" dirty="0" smtClean="0"/>
              <a:t>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(safer?)</a:t>
            </a:r>
            <a:endParaRPr lang="en-US" sz="2400" b="1" dirty="0" smtClean="0"/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No major emphasis on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 startAt="6"/>
            </a:pPr>
            <a:r>
              <a:rPr lang="en-US" sz="2400" b="1" u="sng" dirty="0" smtClean="0">
                <a:solidFill>
                  <a:srgbClr val="FF0000"/>
                </a:solidFill>
              </a:rPr>
              <a:t>New languages</a:t>
            </a:r>
            <a:r>
              <a:rPr lang="en-US" sz="2400" dirty="0" smtClean="0"/>
              <a:t> replace Latin</a:t>
            </a:r>
          </a:p>
          <a:p>
            <a:pPr marL="971550" lvl="1" indent="-514350">
              <a:buFont typeface="+mj-lt"/>
              <a:buAutoNum type="alphaLcPeriod" startAt="6"/>
            </a:pPr>
            <a:r>
              <a:rPr lang="en-US" sz="1900" dirty="0" smtClean="0"/>
              <a:t>Early signs of modern European </a:t>
            </a:r>
            <a:r>
              <a:rPr lang="en-US" sz="1900" b="1" u="sng" dirty="0" smtClean="0">
                <a:solidFill>
                  <a:srgbClr val="FF0000"/>
                </a:solidFill>
              </a:rPr>
              <a:t>countries</a:t>
            </a:r>
            <a:r>
              <a:rPr lang="en-US" sz="1900" dirty="0" smtClean="0"/>
              <a:t> start to appear (</a:t>
            </a:r>
            <a:r>
              <a:rPr lang="en-US" sz="1900" b="1" u="sng" dirty="0" smtClean="0">
                <a:solidFill>
                  <a:srgbClr val="FF0000"/>
                </a:solidFill>
              </a:rPr>
              <a:t>England</a:t>
            </a:r>
            <a:r>
              <a:rPr lang="en-US" sz="1900" dirty="0" smtClean="0"/>
              <a:t> &amp; </a:t>
            </a:r>
            <a:r>
              <a:rPr lang="en-US" sz="1900" b="1" u="sng" dirty="0" smtClean="0">
                <a:solidFill>
                  <a:srgbClr val="FF0000"/>
                </a:solidFill>
              </a:rPr>
              <a:t>France</a:t>
            </a:r>
            <a:r>
              <a:rPr lang="en-US" sz="1900" dirty="0" smtClean="0"/>
              <a:t>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667125" cy="1833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0861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386</TotalTime>
  <Words>722</Words>
  <Application>Microsoft Office PowerPoint</Application>
  <PresentationFormat>On-screen Show (4:3)</PresentationFormat>
  <Paragraphs>107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Old English Text MT</vt:lpstr>
      <vt:lpstr>Times New Roman</vt:lpstr>
      <vt:lpstr>Wingdings</vt:lpstr>
      <vt:lpstr>Wingdings 2</vt:lpstr>
      <vt:lpstr>Wingdings 3</vt:lpstr>
      <vt:lpstr>Module</vt:lpstr>
      <vt:lpstr>Warm Up:</vt:lpstr>
      <vt:lpstr>Unit 2: The Middle Ages Day 1</vt:lpstr>
      <vt:lpstr>Causes/Effects of the Middle Ages</vt:lpstr>
      <vt:lpstr>Fall of Rome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  <vt:lpstr>The World of Lords and Vassals</vt:lpstr>
      <vt:lpstr>The Knights</vt:lpstr>
      <vt:lpstr>PowerPoint Presentation</vt:lpstr>
      <vt:lpstr>The Age of Chivalry</vt:lpstr>
      <vt:lpstr>Feudal Society</vt:lpstr>
      <vt:lpstr>Manorial System</vt:lpstr>
      <vt:lpstr>Manorial System</vt:lpstr>
      <vt:lpstr>PowerPoint Presentation</vt:lpstr>
      <vt:lpstr>PowerPoint Presentation</vt:lpstr>
      <vt:lpstr>Create your own manor…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Causes/Effects of the Middle Ages</dc:title>
  <dc:creator>karl.sagan</dc:creator>
  <cp:lastModifiedBy>cvolkmar</cp:lastModifiedBy>
  <cp:revision>27</cp:revision>
  <dcterms:created xsi:type="dcterms:W3CDTF">2011-12-21T14:57:07Z</dcterms:created>
  <dcterms:modified xsi:type="dcterms:W3CDTF">2015-09-21T12:21:54Z</dcterms:modified>
</cp:coreProperties>
</file>