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0" r:id="rId4"/>
    <p:sldId id="257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BDDA89-C54B-4EFF-ACA2-E1FD32A6765E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EC8ED9-6DAF-4C05-80DF-44377FA2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If you could live at one time in history, not </a:t>
            </a:r>
            <a:r>
              <a:rPr lang="en-US" smtClean="0"/>
              <a:t>current day, </a:t>
            </a:r>
            <a:r>
              <a:rPr lang="en-US" dirty="0" smtClean="0"/>
              <a:t>when would it be? Why?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 marked a dramatic change in how people lived</a:t>
            </a:r>
          </a:p>
          <a:p>
            <a:pPr lvl="1"/>
            <a:r>
              <a:rPr lang="en-US" dirty="0" smtClean="0"/>
              <a:t>Communities based on agriculture had plenty of food which could support populations and civilizations</a:t>
            </a:r>
          </a:p>
          <a:p>
            <a:r>
              <a:rPr lang="en-US" dirty="0" smtClean="0"/>
              <a:t>Domesticated animals and tools made farming easier</a:t>
            </a:r>
          </a:p>
          <a:p>
            <a:pPr lvl="1"/>
            <a:r>
              <a:rPr lang="en-US" dirty="0" smtClean="0"/>
              <a:t>Food surpluses also freed some villagers to pursue other jobs and develop skills other than farming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way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Individuals learned to become craftspeople and created valuable new products</a:t>
            </a:r>
          </a:p>
          <a:p>
            <a:pPr lvl="2"/>
            <a:r>
              <a:rPr lang="en-US" dirty="0" smtClean="0"/>
              <a:t>People became traders to profit from their trade</a:t>
            </a:r>
          </a:p>
          <a:p>
            <a:pPr lvl="2"/>
            <a:r>
              <a:rPr lang="en-US" dirty="0" smtClean="0"/>
              <a:t>The wheel and the sail allowed traders to move goods over long distances</a:t>
            </a:r>
          </a:p>
          <a:p>
            <a:r>
              <a:rPr lang="en-US" dirty="0" smtClean="0"/>
              <a:t>Social Changes</a:t>
            </a:r>
          </a:p>
          <a:p>
            <a:pPr lvl="1"/>
            <a:r>
              <a:rPr lang="en-US" dirty="0" smtClean="0"/>
              <a:t>Economic changes affected the social structure of society</a:t>
            </a:r>
          </a:p>
          <a:p>
            <a:pPr lvl="2"/>
            <a:r>
              <a:rPr lang="en-US" dirty="0" smtClean="0"/>
              <a:t>Social classes emerged and varied depending on wealth, power, and influence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Characteristics of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Sumer was located in Mesopotamia in modern-day Iraq and is believed to be the first </a:t>
            </a:r>
            <a:r>
              <a:rPr lang="en-US" dirty="0" smtClean="0"/>
              <a:t>civilization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Advanced </a:t>
            </a:r>
            <a:r>
              <a:rPr lang="en-US" dirty="0" smtClean="0"/>
              <a:t>Cities</a:t>
            </a:r>
          </a:p>
          <a:p>
            <a:pPr lvl="1">
              <a:defRPr/>
            </a:pPr>
            <a:r>
              <a:rPr lang="en-US" dirty="0" smtClean="0"/>
              <a:t>Center of trade for a larger area</a:t>
            </a:r>
          </a:p>
          <a:p>
            <a:pPr>
              <a:defRPr/>
            </a:pPr>
            <a:r>
              <a:rPr lang="en-US" dirty="0" smtClean="0"/>
              <a:t>Specialized Workers</a:t>
            </a:r>
          </a:p>
          <a:p>
            <a:pPr lvl="1">
              <a:defRPr/>
            </a:pPr>
            <a:r>
              <a:rPr lang="en-US" dirty="0" smtClean="0"/>
              <a:t>Development of skills in a specific kind of work</a:t>
            </a:r>
          </a:p>
          <a:p>
            <a:pPr lvl="2">
              <a:defRPr/>
            </a:pPr>
            <a:r>
              <a:rPr lang="en-US" dirty="0" smtClean="0"/>
              <a:t>E.g. artisans, priests, scribes, soldiers, teachers</a:t>
            </a:r>
          </a:p>
          <a:p>
            <a:pPr>
              <a:defRPr/>
            </a:pPr>
            <a:r>
              <a:rPr lang="en-US" dirty="0" smtClean="0"/>
              <a:t>Complex Institutions</a:t>
            </a:r>
          </a:p>
          <a:p>
            <a:pPr lvl="1">
              <a:defRPr/>
            </a:pPr>
            <a:r>
              <a:rPr lang="en-US" dirty="0" smtClean="0"/>
              <a:t>Institution – long lasting pattern of organization in a community (such as governments)</a:t>
            </a:r>
          </a:p>
          <a:p>
            <a:pPr>
              <a:defRPr/>
            </a:pPr>
            <a:r>
              <a:rPr lang="en-US" dirty="0" smtClean="0"/>
              <a:t>Record Keeping</a:t>
            </a:r>
          </a:p>
          <a:p>
            <a:pPr lvl="1">
              <a:defRPr/>
            </a:pPr>
            <a:r>
              <a:rPr lang="en-US" dirty="0" smtClean="0"/>
              <a:t>Keep records of history, debts, payments, laws</a:t>
            </a:r>
          </a:p>
          <a:p>
            <a:pPr lvl="2">
              <a:defRPr/>
            </a:pPr>
            <a:r>
              <a:rPr lang="en-US" dirty="0" smtClean="0"/>
              <a:t>Cuneiform tablets</a:t>
            </a:r>
          </a:p>
          <a:p>
            <a:pPr>
              <a:defRPr/>
            </a:pPr>
            <a:r>
              <a:rPr lang="en-US" dirty="0" smtClean="0"/>
              <a:t>Advanced Technology</a:t>
            </a:r>
          </a:p>
          <a:p>
            <a:pPr lvl="1">
              <a:defRPr/>
            </a:pPr>
            <a:r>
              <a:rPr lang="en-US" dirty="0" smtClean="0"/>
              <a:t>The wheel, the plow, sailboat, bronze tools and </a:t>
            </a:r>
            <a:r>
              <a:rPr lang="en-US" dirty="0" smtClean="0"/>
              <a:t>weaponry</a:t>
            </a:r>
          </a:p>
          <a:p>
            <a:pPr lvl="1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6388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Artisan: skilled workers who make goods by hand</a:t>
            </a:r>
          </a:p>
          <a:p>
            <a:r>
              <a:rPr lang="en-US" dirty="0" smtClean="0"/>
              <a:t>Institution: a long-lasting pattern of organization in a community</a:t>
            </a:r>
          </a:p>
          <a:p>
            <a:r>
              <a:rPr lang="en-US" dirty="0" smtClean="0"/>
              <a:t>Uses of Writing: </a:t>
            </a:r>
            <a:r>
              <a:rPr lang="en-US" i="1" dirty="0" smtClean="0"/>
              <a:t>remember history began when writing was invented!!</a:t>
            </a:r>
          </a:p>
          <a:p>
            <a:pPr lvl="1"/>
            <a:r>
              <a:rPr lang="en-US" i="1" dirty="0" smtClean="0"/>
              <a:t>Document tax collections</a:t>
            </a:r>
          </a:p>
          <a:p>
            <a:pPr lvl="1"/>
            <a:r>
              <a:rPr lang="en-US" i="1" dirty="0" smtClean="0"/>
              <a:t>Historical events</a:t>
            </a:r>
          </a:p>
          <a:p>
            <a:pPr lvl="1"/>
            <a:r>
              <a:rPr lang="en-US" i="1" dirty="0" smtClean="0"/>
              <a:t>Customs</a:t>
            </a:r>
          </a:p>
          <a:p>
            <a:pPr lvl="1"/>
            <a:r>
              <a:rPr lang="en-US" i="1" dirty="0" smtClean="0"/>
              <a:t>Business transactions</a:t>
            </a:r>
          </a:p>
          <a:p>
            <a:pPr lvl="1"/>
            <a:r>
              <a:rPr lang="en-US" i="1" dirty="0" smtClean="0"/>
              <a:t>Calendar</a:t>
            </a:r>
          </a:p>
          <a:p>
            <a:pPr lvl="1"/>
            <a:r>
              <a:rPr lang="en-US" i="1" dirty="0" smtClean="0"/>
              <a:t>Laws/traditions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665162"/>
          </a:xfrm>
        </p:spPr>
        <p:txBody>
          <a:bodyPr/>
          <a:lstStyle/>
          <a:p>
            <a:pPr eaLnBrk="1" hangingPunct="1"/>
            <a:r>
              <a:rPr lang="en-US" dirty="0" smtClean="0"/>
              <a:t>Map work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703763" cy="533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Use pages 24 and 25</a:t>
            </a:r>
          </a:p>
          <a:p>
            <a:pPr eaLnBrk="1" hangingPunct="1"/>
            <a:r>
              <a:rPr lang="en-US" dirty="0" smtClean="0"/>
              <a:t>Include, draw in and label the following</a:t>
            </a:r>
          </a:p>
          <a:p>
            <a:pPr lvl="1" eaLnBrk="1" hangingPunct="1"/>
            <a:r>
              <a:rPr lang="en-US" sz="2000" dirty="0" smtClean="0"/>
              <a:t>Nile River</a:t>
            </a:r>
          </a:p>
          <a:p>
            <a:pPr lvl="1" eaLnBrk="1" hangingPunct="1"/>
            <a:r>
              <a:rPr lang="en-US" sz="2000" dirty="0" smtClean="0"/>
              <a:t>Tigris River</a:t>
            </a:r>
          </a:p>
          <a:p>
            <a:pPr lvl="1" eaLnBrk="1" hangingPunct="1"/>
            <a:r>
              <a:rPr lang="en-US" sz="2000" dirty="0" smtClean="0"/>
              <a:t>Euphrates River</a:t>
            </a:r>
          </a:p>
          <a:p>
            <a:pPr lvl="1" eaLnBrk="1" hangingPunct="1"/>
            <a:r>
              <a:rPr lang="en-US" sz="2000" dirty="0" smtClean="0"/>
              <a:t>Yellow River</a:t>
            </a:r>
          </a:p>
          <a:p>
            <a:pPr lvl="1" eaLnBrk="1" hangingPunct="1"/>
            <a:r>
              <a:rPr lang="en-US" sz="2000" dirty="0" smtClean="0"/>
              <a:t>Indus River</a:t>
            </a:r>
          </a:p>
          <a:p>
            <a:pPr lvl="1" eaLnBrk="1" hangingPunct="1"/>
            <a:r>
              <a:rPr lang="en-US" sz="2000" dirty="0" smtClean="0"/>
              <a:t>The Continents &amp; Oceans</a:t>
            </a:r>
          </a:p>
          <a:p>
            <a:pPr eaLnBrk="1" hangingPunct="1"/>
            <a:r>
              <a:rPr lang="en-US" dirty="0" smtClean="0"/>
              <a:t>Shade</a:t>
            </a:r>
          </a:p>
          <a:p>
            <a:pPr lvl="1" eaLnBrk="1" hangingPunct="1"/>
            <a:r>
              <a:rPr lang="en-US" sz="2000" dirty="0" smtClean="0"/>
              <a:t>Egyptian Civilization</a:t>
            </a:r>
          </a:p>
          <a:p>
            <a:pPr lvl="1" eaLnBrk="1" hangingPunct="1"/>
            <a:r>
              <a:rPr lang="en-US" sz="2000" dirty="0" smtClean="0"/>
              <a:t>Mesopotamia </a:t>
            </a:r>
          </a:p>
          <a:p>
            <a:pPr lvl="1" eaLnBrk="1" hangingPunct="1"/>
            <a:r>
              <a:rPr lang="en-US" sz="2000" dirty="0" smtClean="0"/>
              <a:t>Indus Valley</a:t>
            </a:r>
          </a:p>
          <a:p>
            <a:pPr lvl="1" eaLnBrk="1" hangingPunct="1"/>
            <a:r>
              <a:rPr lang="en-US" sz="2000" dirty="0" smtClean="0"/>
              <a:t>Ancient Chinese Civilizations 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066800"/>
            <a:ext cx="3754437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Honors World:</a:t>
            </a:r>
          </a:p>
          <a:p>
            <a:pPr lvl="1" eaLnBrk="1" hangingPunct="1"/>
            <a:r>
              <a:rPr lang="en-US" dirty="0" smtClean="0"/>
              <a:t>Also label the following:</a:t>
            </a:r>
          </a:p>
          <a:p>
            <a:pPr lvl="1" eaLnBrk="1" hangingPunct="1"/>
            <a:r>
              <a:rPr lang="en-US" dirty="0" smtClean="0"/>
              <a:t>Mediterranean Sea</a:t>
            </a:r>
          </a:p>
          <a:p>
            <a:pPr lvl="1" eaLnBrk="1" hangingPunct="1"/>
            <a:r>
              <a:rPr lang="en-US" dirty="0" smtClean="0"/>
              <a:t>Persian Gulf</a:t>
            </a:r>
          </a:p>
          <a:p>
            <a:pPr lvl="1" eaLnBrk="1" hangingPunct="1"/>
            <a:r>
              <a:rPr lang="en-US" dirty="0" smtClean="0"/>
              <a:t>Red Sea</a:t>
            </a:r>
          </a:p>
          <a:p>
            <a:pPr lvl="1" eaLnBrk="1" hangingPunct="1"/>
            <a:r>
              <a:rPr lang="en-US" dirty="0" smtClean="0"/>
              <a:t>Gobi desert</a:t>
            </a:r>
          </a:p>
          <a:p>
            <a:pPr lvl="1" eaLnBrk="1" hangingPunct="1"/>
            <a:r>
              <a:rPr lang="en-US" dirty="0" smtClean="0"/>
              <a:t>Himalayas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435</TotalTime>
  <Words>323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Warm Up</vt:lpstr>
      <vt:lpstr>Civilization</vt:lpstr>
      <vt:lpstr>Changes in way of life</vt:lpstr>
      <vt:lpstr>Characteristics of Civilization</vt:lpstr>
      <vt:lpstr>Slide 5</vt:lpstr>
      <vt:lpstr>Map work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Wake County Public Schools</dc:creator>
  <cp:lastModifiedBy>Wake County Public Schools</cp:lastModifiedBy>
  <cp:revision>45</cp:revision>
  <dcterms:created xsi:type="dcterms:W3CDTF">2011-01-20T13:24:09Z</dcterms:created>
  <dcterms:modified xsi:type="dcterms:W3CDTF">2011-01-26T18:36:22Z</dcterms:modified>
</cp:coreProperties>
</file>