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50"/>
  </p:handoutMasterIdLst>
  <p:sldIdLst>
    <p:sldId id="256" r:id="rId2"/>
    <p:sldId id="349" r:id="rId3"/>
    <p:sldId id="257" r:id="rId4"/>
    <p:sldId id="302" r:id="rId5"/>
    <p:sldId id="298" r:id="rId6"/>
    <p:sldId id="299" r:id="rId7"/>
    <p:sldId id="260" r:id="rId8"/>
    <p:sldId id="300" r:id="rId9"/>
    <p:sldId id="264" r:id="rId10"/>
    <p:sldId id="261" r:id="rId11"/>
    <p:sldId id="301" r:id="rId12"/>
    <p:sldId id="317" r:id="rId13"/>
    <p:sldId id="318" r:id="rId14"/>
    <p:sldId id="330" r:id="rId15"/>
    <p:sldId id="331" r:id="rId16"/>
    <p:sldId id="332" r:id="rId17"/>
    <p:sldId id="336" r:id="rId18"/>
    <p:sldId id="333" r:id="rId19"/>
    <p:sldId id="334" r:id="rId20"/>
    <p:sldId id="335" r:id="rId21"/>
    <p:sldId id="319" r:id="rId22"/>
    <p:sldId id="320" r:id="rId23"/>
    <p:sldId id="321" r:id="rId24"/>
    <p:sldId id="322" r:id="rId25"/>
    <p:sldId id="323" r:id="rId26"/>
    <p:sldId id="324" r:id="rId27"/>
    <p:sldId id="325" r:id="rId28"/>
    <p:sldId id="326" r:id="rId29"/>
    <p:sldId id="327" r:id="rId30"/>
    <p:sldId id="328" r:id="rId31"/>
    <p:sldId id="329" r:id="rId32"/>
    <p:sldId id="337" r:id="rId33"/>
    <p:sldId id="267" r:id="rId34"/>
    <p:sldId id="303" r:id="rId35"/>
    <p:sldId id="268" r:id="rId36"/>
    <p:sldId id="347" r:id="rId37"/>
    <p:sldId id="269" r:id="rId38"/>
    <p:sldId id="304" r:id="rId39"/>
    <p:sldId id="270" r:id="rId40"/>
    <p:sldId id="271" r:id="rId41"/>
    <p:sldId id="348" r:id="rId42"/>
    <p:sldId id="352" r:id="rId43"/>
    <p:sldId id="353" r:id="rId44"/>
    <p:sldId id="354" r:id="rId45"/>
    <p:sldId id="355" r:id="rId46"/>
    <p:sldId id="356" r:id="rId47"/>
    <p:sldId id="357" r:id="rId48"/>
    <p:sldId id="358" r:id="rId49"/>
  </p:sldIdLst>
  <p:sldSz cx="9144000" cy="6858000" type="screen4x3"/>
  <p:notesSz cx="9144000" cy="6858000"/>
  <p:embeddedFontLst>
    <p:embeddedFont>
      <p:font typeface="Biohazard Participants" pitchFamily="2" charset="0"/>
      <p:regular r:id="rId51"/>
    </p:embeddedFont>
    <p:embeddedFont>
      <p:font typeface="Comic Sans MS" pitchFamily="66" charset="0"/>
      <p:regular r:id="rId52"/>
      <p:bold r:id="rId53"/>
    </p:embeddedFont>
    <p:embeddedFont>
      <p:font typeface="Zymbols" pitchFamily="2" charset="0"/>
      <p:regular r:id="rId54"/>
    </p:embeddedFont>
  </p:embeddedFontLst>
  <p:defaultTextStyle>
    <a:defPPr>
      <a:defRPr lang="en-US"/>
    </a:defPPr>
    <a:lvl1pPr algn="l" rtl="0" fontAlgn="base">
      <a:spcBef>
        <a:spcPct val="0"/>
      </a:spcBef>
      <a:spcAft>
        <a:spcPct val="0"/>
      </a:spcAft>
      <a:defRPr kern="1200">
        <a:solidFill>
          <a:schemeClr val="tx1"/>
        </a:solidFill>
        <a:latin typeface="Biohazard Participants" pitchFamily="2" charset="0"/>
        <a:ea typeface="+mn-ea"/>
        <a:cs typeface="+mn-cs"/>
      </a:defRPr>
    </a:lvl1pPr>
    <a:lvl2pPr marL="457200" algn="l" rtl="0" fontAlgn="base">
      <a:spcBef>
        <a:spcPct val="0"/>
      </a:spcBef>
      <a:spcAft>
        <a:spcPct val="0"/>
      </a:spcAft>
      <a:defRPr kern="1200">
        <a:solidFill>
          <a:schemeClr val="tx1"/>
        </a:solidFill>
        <a:latin typeface="Biohazard Participants" pitchFamily="2" charset="0"/>
        <a:ea typeface="+mn-ea"/>
        <a:cs typeface="+mn-cs"/>
      </a:defRPr>
    </a:lvl2pPr>
    <a:lvl3pPr marL="914400" algn="l" rtl="0" fontAlgn="base">
      <a:spcBef>
        <a:spcPct val="0"/>
      </a:spcBef>
      <a:spcAft>
        <a:spcPct val="0"/>
      </a:spcAft>
      <a:defRPr kern="1200">
        <a:solidFill>
          <a:schemeClr val="tx1"/>
        </a:solidFill>
        <a:latin typeface="Biohazard Participants" pitchFamily="2" charset="0"/>
        <a:ea typeface="+mn-ea"/>
        <a:cs typeface="+mn-cs"/>
      </a:defRPr>
    </a:lvl3pPr>
    <a:lvl4pPr marL="1371600" algn="l" rtl="0" fontAlgn="base">
      <a:spcBef>
        <a:spcPct val="0"/>
      </a:spcBef>
      <a:spcAft>
        <a:spcPct val="0"/>
      </a:spcAft>
      <a:defRPr kern="1200">
        <a:solidFill>
          <a:schemeClr val="tx1"/>
        </a:solidFill>
        <a:latin typeface="Biohazard Participants" pitchFamily="2" charset="0"/>
        <a:ea typeface="+mn-ea"/>
        <a:cs typeface="+mn-cs"/>
      </a:defRPr>
    </a:lvl4pPr>
    <a:lvl5pPr marL="1828800" algn="l" rtl="0" fontAlgn="base">
      <a:spcBef>
        <a:spcPct val="0"/>
      </a:spcBef>
      <a:spcAft>
        <a:spcPct val="0"/>
      </a:spcAft>
      <a:defRPr kern="1200">
        <a:solidFill>
          <a:schemeClr val="tx1"/>
        </a:solidFill>
        <a:latin typeface="Biohazard Participants" pitchFamily="2" charset="0"/>
        <a:ea typeface="+mn-ea"/>
        <a:cs typeface="+mn-cs"/>
      </a:defRPr>
    </a:lvl5pPr>
    <a:lvl6pPr marL="2286000" algn="l" defTabSz="914400" rtl="0" eaLnBrk="1" latinLnBrk="0" hangingPunct="1">
      <a:defRPr kern="1200">
        <a:solidFill>
          <a:schemeClr val="tx1"/>
        </a:solidFill>
        <a:latin typeface="Biohazard Participants" pitchFamily="2" charset="0"/>
        <a:ea typeface="+mn-ea"/>
        <a:cs typeface="+mn-cs"/>
      </a:defRPr>
    </a:lvl6pPr>
    <a:lvl7pPr marL="2743200" algn="l" defTabSz="914400" rtl="0" eaLnBrk="1" latinLnBrk="0" hangingPunct="1">
      <a:defRPr kern="1200">
        <a:solidFill>
          <a:schemeClr val="tx1"/>
        </a:solidFill>
        <a:latin typeface="Biohazard Participants" pitchFamily="2" charset="0"/>
        <a:ea typeface="+mn-ea"/>
        <a:cs typeface="+mn-cs"/>
      </a:defRPr>
    </a:lvl7pPr>
    <a:lvl8pPr marL="3200400" algn="l" defTabSz="914400" rtl="0" eaLnBrk="1" latinLnBrk="0" hangingPunct="1">
      <a:defRPr kern="1200">
        <a:solidFill>
          <a:schemeClr val="tx1"/>
        </a:solidFill>
        <a:latin typeface="Biohazard Participants" pitchFamily="2" charset="0"/>
        <a:ea typeface="+mn-ea"/>
        <a:cs typeface="+mn-cs"/>
      </a:defRPr>
    </a:lvl8pPr>
    <a:lvl9pPr marL="3657600" algn="l" defTabSz="914400" rtl="0" eaLnBrk="1" latinLnBrk="0" hangingPunct="1">
      <a:defRPr kern="1200">
        <a:solidFill>
          <a:schemeClr val="tx1"/>
        </a:solidFill>
        <a:latin typeface="Biohazard Participant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BA0000"/>
    <a:srgbClr val="008000"/>
    <a:srgbClr val="009999"/>
    <a:srgbClr val="CC9900"/>
    <a:srgbClr val="D4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5" d="100"/>
          <a:sy n="75" d="100"/>
        </p:scale>
        <p:origin x="-37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66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7065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7066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7066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1F0530C-5272-4385-96D6-A736EF39C55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7" name="Picture 23" descr="b_mur7"/>
          <p:cNvPicPr>
            <a:picLocks noChangeAspect="1" noChangeArrowheads="1"/>
          </p:cNvPicPr>
          <p:nvPr userDrawn="1"/>
        </p:nvPicPr>
        <p:blipFill>
          <a:blip r:embed="rId13" cstate="print">
            <a:lum bright="52000" contrast="-70000"/>
          </a:blip>
          <a:srcRect/>
          <a:stretch>
            <a:fillRect/>
          </a:stretch>
        </p:blipFill>
        <p:spPr bwMode="auto">
          <a:xfrm>
            <a:off x="1447800" y="0"/>
            <a:ext cx="7696200" cy="6858000"/>
          </a:xfrm>
          <a:prstGeom prst="rect">
            <a:avLst/>
          </a:prstGeom>
          <a:noFill/>
        </p:spPr>
      </p:pic>
      <p:pic>
        <p:nvPicPr>
          <p:cNvPr id="1036" name="Picture 12" descr="thumb_bomb"/>
          <p:cNvPicPr>
            <a:picLocks noChangeAspect="1" noChangeArrowheads="1"/>
          </p:cNvPicPr>
          <p:nvPr userDrawn="1"/>
        </p:nvPicPr>
        <p:blipFill>
          <a:blip r:embed="rId14" cstate="print"/>
          <a:srcRect l="16000" r="8000" b="11765"/>
          <a:stretch>
            <a:fillRect/>
          </a:stretch>
        </p:blipFill>
        <p:spPr bwMode="auto">
          <a:xfrm>
            <a:off x="0" y="1219200"/>
            <a:ext cx="1447800" cy="4419600"/>
          </a:xfrm>
          <a:prstGeom prst="rect">
            <a:avLst/>
          </a:prstGeom>
          <a:noFill/>
        </p:spPr>
      </p:pic>
      <p:pic>
        <p:nvPicPr>
          <p:cNvPr id="1038" name="Picture 14" descr="20050705205500_che-guevara-soviet-union-flag-posterflag-4001883"/>
          <p:cNvPicPr>
            <a:picLocks noChangeAspect="1" noChangeArrowheads="1"/>
          </p:cNvPicPr>
          <p:nvPr userDrawn="1"/>
        </p:nvPicPr>
        <p:blipFill>
          <a:blip r:embed="rId15" cstate="print">
            <a:lum bright="-6000"/>
          </a:blip>
          <a:srcRect/>
          <a:stretch>
            <a:fillRect/>
          </a:stretch>
        </p:blipFill>
        <p:spPr bwMode="auto">
          <a:xfrm>
            <a:off x="0" y="5638800"/>
            <a:ext cx="1447800" cy="1219200"/>
          </a:xfrm>
          <a:prstGeom prst="rect">
            <a:avLst/>
          </a:prstGeom>
          <a:noFill/>
        </p:spPr>
      </p:pic>
      <p:pic>
        <p:nvPicPr>
          <p:cNvPr id="1040" name="Picture 16" descr="superpoly-flag"/>
          <p:cNvPicPr>
            <a:picLocks noChangeAspect="1" noChangeArrowheads="1"/>
          </p:cNvPicPr>
          <p:nvPr userDrawn="1"/>
        </p:nvPicPr>
        <p:blipFill>
          <a:blip r:embed="rId16" cstate="print"/>
          <a:srcRect r="1456"/>
          <a:stretch>
            <a:fillRect/>
          </a:stretch>
        </p:blipFill>
        <p:spPr bwMode="auto">
          <a:xfrm>
            <a:off x="0" y="0"/>
            <a:ext cx="1447800" cy="1219200"/>
          </a:xfrm>
          <a:prstGeom prst="rect">
            <a:avLst/>
          </a:prstGeom>
          <a:noFill/>
        </p:spPr>
      </p:pic>
      <p:sp>
        <p:nvSpPr>
          <p:cNvPr id="1041" name="Line 17"/>
          <p:cNvSpPr>
            <a:spLocks noChangeShapeType="1"/>
          </p:cNvSpPr>
          <p:nvPr userDrawn="1"/>
        </p:nvSpPr>
        <p:spPr bwMode="auto">
          <a:xfrm>
            <a:off x="1447800" y="0"/>
            <a:ext cx="0" cy="6858000"/>
          </a:xfrm>
          <a:prstGeom prst="line">
            <a:avLst/>
          </a:prstGeom>
          <a:noFill/>
          <a:ln w="28575">
            <a:solidFill>
              <a:schemeClr val="tx1"/>
            </a:solidFill>
            <a:round/>
            <a:headEnd/>
            <a:tailEnd/>
          </a:ln>
          <a:effectLst/>
        </p:spPr>
        <p:txBody>
          <a:bodyPr/>
          <a:lstStyle/>
          <a:p>
            <a:endParaRPr lang="en-US"/>
          </a:p>
        </p:txBody>
      </p:sp>
      <p:sp>
        <p:nvSpPr>
          <p:cNvPr id="1042" name="Line 18"/>
          <p:cNvSpPr>
            <a:spLocks noChangeShapeType="1"/>
          </p:cNvSpPr>
          <p:nvPr userDrawn="1"/>
        </p:nvSpPr>
        <p:spPr bwMode="auto">
          <a:xfrm>
            <a:off x="0" y="5638800"/>
            <a:ext cx="1447800" cy="0"/>
          </a:xfrm>
          <a:prstGeom prst="line">
            <a:avLst/>
          </a:prstGeom>
          <a:noFill/>
          <a:ln w="28575">
            <a:solidFill>
              <a:schemeClr val="tx1"/>
            </a:solidFill>
            <a:round/>
            <a:headEnd/>
            <a:tailEnd/>
          </a:ln>
          <a:effectLst/>
        </p:spPr>
        <p:txBody>
          <a:bodyPr/>
          <a:lstStyle/>
          <a:p>
            <a:endParaRPr lang="en-US"/>
          </a:p>
        </p:txBody>
      </p:sp>
      <p:sp>
        <p:nvSpPr>
          <p:cNvPr id="1043" name="Line 19"/>
          <p:cNvSpPr>
            <a:spLocks noChangeShapeType="1"/>
          </p:cNvSpPr>
          <p:nvPr userDrawn="1"/>
        </p:nvSpPr>
        <p:spPr bwMode="auto">
          <a:xfrm>
            <a:off x="0" y="1219200"/>
            <a:ext cx="1447800" cy="0"/>
          </a:xfrm>
          <a:prstGeom prst="line">
            <a:avLst/>
          </a:prstGeom>
          <a:noFill/>
          <a:ln w="38100">
            <a:solidFill>
              <a:schemeClr val="tx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upload.wikimedia.org/wikipedia/commons/6/6d/European_flag.svg"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057400" y="746125"/>
            <a:ext cx="6553200" cy="3749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8000" b="1">
                <a:solidFill>
                  <a:srgbClr val="D40000"/>
                </a:solidFill>
              </a:rPr>
              <a:t>The Early</a:t>
            </a:r>
            <a:br>
              <a:rPr lang="en-US" sz="8000" b="1">
                <a:solidFill>
                  <a:srgbClr val="D40000"/>
                </a:solidFill>
              </a:rPr>
            </a:br>
            <a:r>
              <a:rPr lang="en-US" sz="8000" b="1">
                <a:solidFill>
                  <a:srgbClr val="D40000"/>
                </a:solidFill>
              </a:rPr>
              <a:t>Cold War:</a:t>
            </a:r>
            <a:br>
              <a:rPr lang="en-US" sz="8000" b="1">
                <a:solidFill>
                  <a:srgbClr val="D40000"/>
                </a:solidFill>
              </a:rPr>
            </a:br>
            <a:r>
              <a:rPr lang="en-US" sz="8000" b="1">
                <a:solidFill>
                  <a:srgbClr val="D40000"/>
                </a:solidFill>
              </a:rPr>
              <a:t>1947-1970</a:t>
            </a:r>
          </a:p>
        </p:txBody>
      </p:sp>
      <p:sp>
        <p:nvSpPr>
          <p:cNvPr id="2053" name="Text Box 5"/>
          <p:cNvSpPr txBox="1">
            <a:spLocks noChangeArrowheads="1"/>
          </p:cNvSpPr>
          <p:nvPr/>
        </p:nvSpPr>
        <p:spPr bwMode="auto">
          <a:xfrm>
            <a:off x="2286000" y="5416550"/>
            <a:ext cx="6096000" cy="461665"/>
          </a:xfrm>
          <a:prstGeom prst="rect">
            <a:avLst/>
          </a:prstGeom>
          <a:noFill/>
          <a:ln w="9525">
            <a:solidFill>
              <a:srgbClr val="D40000"/>
            </a:solidFill>
            <a:miter lim="800000"/>
            <a:headEnd/>
            <a:tailEnd/>
          </a:ln>
          <a:effectLst>
            <a:prstShdw prst="shdw17" dist="17961" dir="2700000">
              <a:srgbClr val="D40000">
                <a:gamma/>
                <a:shade val="60000"/>
                <a:invGamma/>
              </a:srgbClr>
            </a:prstShdw>
          </a:effectLst>
        </p:spPr>
        <p:txBody>
          <a:bodyPr>
            <a:spAutoFit/>
          </a:bodyPr>
          <a:lstStyle/>
          <a:p>
            <a:pPr algn="ctr">
              <a:spcBef>
                <a:spcPct val="50000"/>
              </a:spcBef>
            </a:pPr>
            <a:endParaRPr lang="en-US" sz="2400" b="1" dirty="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052"/>
                                        </p:tgtEl>
                                        <p:attrNameLst>
                                          <p:attrName>ppt_y</p:attrName>
                                        </p:attrNameLst>
                                      </p:cBhvr>
                                      <p:tavLst>
                                        <p:tav tm="0">
                                          <p:val>
                                            <p:strVal val="#ppt_y"/>
                                          </p:val>
                                        </p:tav>
                                        <p:tav tm="100000">
                                          <p:val>
                                            <p:strVal val="#ppt_y"/>
                                          </p:val>
                                        </p:tav>
                                      </p:tavLst>
                                    </p:anim>
                                    <p:anim calcmode="lin" valueType="num">
                                      <p:cBhvr>
                                        <p:cTn id="9" dur="1000" fill="hold"/>
                                        <p:tgtEl>
                                          <p:spTgt spid="205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0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052"/>
                                        </p:tgtEl>
                                      </p:cBhvr>
                                    </p:animEffect>
                                  </p:childTnLst>
                                </p:cTn>
                              </p:par>
                            </p:childTnLst>
                          </p:cTn>
                        </p:par>
                        <p:par>
                          <p:cTn id="12" fill="hold">
                            <p:stCondLst>
                              <p:cond delay="3600"/>
                            </p:stCondLst>
                            <p:childTnLst>
                              <p:par>
                                <p:cTn id="13" presetID="20" presetClass="entr" presetSubtype="0" fill="hold" grpId="0" nodeType="after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wedge">
                                      <p:cBhvr>
                                        <p:cTn id="15"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76400" y="152400"/>
            <a:ext cx="7315200" cy="1190625"/>
          </a:xfrm>
          <a:prstGeom prst="rect">
            <a:avLst/>
          </a:prstGeom>
          <a:noFill/>
          <a:ln w="9525">
            <a:noFill/>
            <a:miter lim="800000"/>
            <a:headEnd/>
            <a:tailEnd/>
          </a:ln>
          <a:effectLst/>
        </p:spPr>
        <p:txBody>
          <a:bodyPr>
            <a:spAutoFit/>
          </a:bodyPr>
          <a:lstStyle/>
          <a:p>
            <a:pPr algn="ctr">
              <a:spcBef>
                <a:spcPct val="50000"/>
              </a:spcBef>
            </a:pPr>
            <a:r>
              <a:rPr lang="en-US" sz="3600" b="1" u="sng">
                <a:solidFill>
                  <a:srgbClr val="D40000"/>
                </a:solidFill>
                <a:effectLst>
                  <a:outerShdw blurRad="38100" dist="38100" dir="2700000" algn="tl">
                    <a:srgbClr val="C0C0C0"/>
                  </a:outerShdw>
                </a:effectLst>
              </a:rPr>
              <a:t>N</a:t>
            </a:r>
            <a:r>
              <a:rPr lang="en-US" sz="3600" b="1">
                <a:solidFill>
                  <a:srgbClr val="D40000"/>
                </a:solidFill>
                <a:effectLst>
                  <a:outerShdw blurRad="38100" dist="38100" dir="2700000" algn="tl">
                    <a:srgbClr val="C0C0C0"/>
                  </a:outerShdw>
                </a:effectLst>
              </a:rPr>
              <a:t>orth </a:t>
            </a:r>
            <a:r>
              <a:rPr lang="en-US" sz="3600" b="1" u="sng">
                <a:solidFill>
                  <a:srgbClr val="D40000"/>
                </a:solidFill>
                <a:effectLst>
                  <a:outerShdw blurRad="38100" dist="38100" dir="2700000" algn="tl">
                    <a:srgbClr val="C0C0C0"/>
                  </a:outerShdw>
                </a:effectLst>
              </a:rPr>
              <a:t>A</a:t>
            </a:r>
            <a:r>
              <a:rPr lang="en-US" sz="3600" b="1">
                <a:solidFill>
                  <a:srgbClr val="D40000"/>
                </a:solidFill>
                <a:effectLst>
                  <a:outerShdw blurRad="38100" dist="38100" dir="2700000" algn="tl">
                    <a:srgbClr val="C0C0C0"/>
                  </a:outerShdw>
                </a:effectLst>
              </a:rPr>
              <a:t>tlantic </a:t>
            </a:r>
            <a:r>
              <a:rPr lang="en-US" sz="3600" b="1" u="sng">
                <a:solidFill>
                  <a:srgbClr val="D40000"/>
                </a:solidFill>
                <a:effectLst>
                  <a:outerShdw blurRad="38100" dist="38100" dir="2700000" algn="tl">
                    <a:srgbClr val="C0C0C0"/>
                  </a:outerShdw>
                </a:effectLst>
              </a:rPr>
              <a:t>T</a:t>
            </a:r>
            <a:r>
              <a:rPr lang="en-US" sz="3600" b="1">
                <a:solidFill>
                  <a:srgbClr val="D40000"/>
                </a:solidFill>
                <a:effectLst>
                  <a:outerShdw blurRad="38100" dist="38100" dir="2700000" algn="tl">
                    <a:srgbClr val="C0C0C0"/>
                  </a:outerShdw>
                </a:effectLst>
              </a:rPr>
              <a:t>reaty </a:t>
            </a:r>
            <a:r>
              <a:rPr lang="en-US" sz="3600" b="1" u="sng">
                <a:solidFill>
                  <a:srgbClr val="D40000"/>
                </a:solidFill>
                <a:effectLst>
                  <a:outerShdw blurRad="38100" dist="38100" dir="2700000" algn="tl">
                    <a:srgbClr val="C0C0C0"/>
                  </a:outerShdw>
                </a:effectLst>
              </a:rPr>
              <a:t>O</a:t>
            </a:r>
            <a:r>
              <a:rPr lang="en-US" sz="3600" b="1">
                <a:solidFill>
                  <a:srgbClr val="D40000"/>
                </a:solidFill>
                <a:effectLst>
                  <a:outerShdw blurRad="38100" dist="38100" dir="2700000" algn="tl">
                    <a:srgbClr val="C0C0C0"/>
                  </a:outerShdw>
                </a:effectLst>
              </a:rPr>
              <a:t>rganization (1949)</a:t>
            </a:r>
          </a:p>
        </p:txBody>
      </p:sp>
      <p:sp>
        <p:nvSpPr>
          <p:cNvPr id="7172" name="Text Box 4"/>
          <p:cNvSpPr txBox="1">
            <a:spLocks noChangeArrowheads="1"/>
          </p:cNvSpPr>
          <p:nvPr/>
        </p:nvSpPr>
        <p:spPr bwMode="auto">
          <a:xfrm>
            <a:off x="1981200" y="3725863"/>
            <a:ext cx="3124200" cy="2903537"/>
          </a:xfrm>
          <a:prstGeom prst="rect">
            <a:avLst/>
          </a:prstGeom>
          <a:noFill/>
          <a:ln w="9525">
            <a:noFill/>
            <a:miter lim="800000"/>
            <a:headEnd/>
            <a:tailEnd/>
          </a:ln>
          <a:effectLst/>
        </p:spPr>
        <p:txBody>
          <a:bodyPr>
            <a:spAutoFit/>
          </a:bodyPr>
          <a:lstStyle/>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United States</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Belgium</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Britain</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Canada</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Denmark</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France</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Iceland</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Italy</a:t>
            </a:r>
          </a:p>
        </p:txBody>
      </p:sp>
      <p:sp>
        <p:nvSpPr>
          <p:cNvPr id="7173" name="Text Box 5"/>
          <p:cNvSpPr txBox="1">
            <a:spLocks noChangeArrowheads="1"/>
          </p:cNvSpPr>
          <p:nvPr/>
        </p:nvSpPr>
        <p:spPr bwMode="auto">
          <a:xfrm>
            <a:off x="6019800" y="3733800"/>
            <a:ext cx="2895600" cy="2781300"/>
          </a:xfrm>
          <a:prstGeom prst="rect">
            <a:avLst/>
          </a:prstGeom>
          <a:noFill/>
          <a:ln w="9525">
            <a:noFill/>
            <a:miter lim="800000"/>
            <a:headEnd/>
            <a:tailEnd/>
          </a:ln>
          <a:effectLst/>
        </p:spPr>
        <p:txBody>
          <a:bodyPr>
            <a:spAutoFit/>
          </a:bodyPr>
          <a:lstStyle/>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Luxemburg</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Netherlands</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Norway</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Portugal</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1952: Greece &amp; </a:t>
            </a:r>
            <a:br>
              <a:rPr lang="en-US" sz="1600" b="1">
                <a:effectLst>
                  <a:outerShdw blurRad="38100" dist="38100" dir="2700000" algn="tl">
                    <a:srgbClr val="C0C0C0"/>
                  </a:outerShdw>
                </a:effectLst>
                <a:latin typeface="Comic Sans MS" pitchFamily="66" charset="0"/>
              </a:rPr>
            </a:br>
            <a:r>
              <a:rPr lang="en-US" sz="1600" b="1">
                <a:effectLst>
                  <a:outerShdw blurRad="38100" dist="38100" dir="2700000" algn="tl">
                    <a:srgbClr val="C0C0C0"/>
                  </a:outerShdw>
                </a:effectLst>
                <a:latin typeface="Comic Sans MS" pitchFamily="66" charset="0"/>
              </a:rPr>
              <a:t>       Turkey</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1955: West Germany</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1983: Spain</a:t>
            </a:r>
          </a:p>
        </p:txBody>
      </p:sp>
      <p:pic>
        <p:nvPicPr>
          <p:cNvPr id="7174" name="Picture 6" descr="Map_of_NATO_countries2"/>
          <p:cNvPicPr>
            <a:picLocks noChangeAspect="1" noChangeArrowheads="1"/>
          </p:cNvPicPr>
          <p:nvPr/>
        </p:nvPicPr>
        <p:blipFill>
          <a:blip r:embed="rId2" cstate="print">
            <a:lum bright="-6000" contrast="6000"/>
          </a:blip>
          <a:srcRect b="4283"/>
          <a:stretch>
            <a:fillRect/>
          </a:stretch>
        </p:blipFill>
        <p:spPr bwMode="auto">
          <a:xfrm>
            <a:off x="2566988" y="1447800"/>
            <a:ext cx="5510212" cy="2057400"/>
          </a:xfrm>
          <a:prstGeom prst="rect">
            <a:avLst/>
          </a:prstGeom>
          <a:noFill/>
          <a:ln w="9525">
            <a:solidFill>
              <a:schemeClr val="tx2"/>
            </a:solidFill>
            <a:miter lim="800000"/>
            <a:headEnd/>
            <a:tailEnd/>
          </a:ln>
        </p:spPr>
      </p:pic>
      <p:pic>
        <p:nvPicPr>
          <p:cNvPr id="7175" name="Picture 7" descr="NATO Flag"/>
          <p:cNvPicPr>
            <a:picLocks noChangeAspect="1" noChangeArrowheads="1"/>
          </p:cNvPicPr>
          <p:nvPr/>
        </p:nvPicPr>
        <p:blipFill>
          <a:blip r:embed="rId3" cstate="print">
            <a:lum contrast="6000"/>
          </a:blip>
          <a:srcRect/>
          <a:stretch>
            <a:fillRect/>
          </a:stretch>
        </p:blipFill>
        <p:spPr bwMode="auto">
          <a:xfrm>
            <a:off x="4076700" y="4495800"/>
            <a:ext cx="1562100" cy="12366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752600" y="273050"/>
            <a:ext cx="70866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D40000"/>
                </a:solidFill>
                <a:effectLst>
                  <a:outerShdw blurRad="38100" dist="38100" dir="2700000" algn="tl">
                    <a:srgbClr val="C0C0C0"/>
                  </a:outerShdw>
                </a:effectLst>
              </a:rPr>
              <a:t>Warsaw Pact (1955)</a:t>
            </a:r>
          </a:p>
        </p:txBody>
      </p:sp>
      <p:pic>
        <p:nvPicPr>
          <p:cNvPr id="49156" name="Picture 4" descr="Map_of_Warsaw_Pact_countries"/>
          <p:cNvPicPr>
            <a:picLocks noChangeAspect="1" noChangeArrowheads="1"/>
          </p:cNvPicPr>
          <p:nvPr/>
        </p:nvPicPr>
        <p:blipFill>
          <a:blip r:embed="rId2" cstate="print">
            <a:lum contrast="6000"/>
          </a:blip>
          <a:srcRect/>
          <a:stretch>
            <a:fillRect/>
          </a:stretch>
        </p:blipFill>
        <p:spPr bwMode="auto">
          <a:xfrm>
            <a:off x="2514600" y="2257425"/>
            <a:ext cx="5676900" cy="2085975"/>
          </a:xfrm>
          <a:prstGeom prst="rect">
            <a:avLst/>
          </a:prstGeom>
          <a:noFill/>
          <a:ln w="9525">
            <a:solidFill>
              <a:schemeClr val="tx2"/>
            </a:solidFill>
            <a:miter lim="800000"/>
            <a:headEnd/>
            <a:tailEnd/>
          </a:ln>
        </p:spPr>
      </p:pic>
      <p:pic>
        <p:nvPicPr>
          <p:cNvPr id="49157" name="Picture 5" descr="Warsaw_Pact_seal"/>
          <p:cNvPicPr>
            <a:picLocks noChangeAspect="1" noChangeArrowheads="1"/>
          </p:cNvPicPr>
          <p:nvPr/>
        </p:nvPicPr>
        <p:blipFill>
          <a:blip r:embed="rId3" cstate="print"/>
          <a:srcRect/>
          <a:stretch>
            <a:fillRect/>
          </a:stretch>
        </p:blipFill>
        <p:spPr bwMode="auto">
          <a:xfrm>
            <a:off x="4800600" y="1019175"/>
            <a:ext cx="990600" cy="962025"/>
          </a:xfrm>
          <a:prstGeom prst="rect">
            <a:avLst/>
          </a:prstGeom>
          <a:noFill/>
        </p:spPr>
      </p:pic>
      <p:sp>
        <p:nvSpPr>
          <p:cNvPr id="49159" name="Text Box 7"/>
          <p:cNvSpPr txBox="1">
            <a:spLocks noChangeArrowheads="1"/>
          </p:cNvSpPr>
          <p:nvPr/>
        </p:nvSpPr>
        <p:spPr bwMode="auto">
          <a:xfrm>
            <a:off x="2971800" y="4643438"/>
            <a:ext cx="2362200" cy="1604962"/>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U. S. S. R.</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Albania</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Bulgaria</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Czechoslovakia</a:t>
            </a:r>
          </a:p>
        </p:txBody>
      </p:sp>
      <p:sp>
        <p:nvSpPr>
          <p:cNvPr id="49160" name="Text Box 8"/>
          <p:cNvSpPr txBox="1">
            <a:spLocks noChangeArrowheads="1"/>
          </p:cNvSpPr>
          <p:nvPr/>
        </p:nvSpPr>
        <p:spPr bwMode="auto">
          <a:xfrm>
            <a:off x="5715000" y="4643438"/>
            <a:ext cx="2362200" cy="1604962"/>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East Germany</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Hungary</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Poland</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Rumania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752600" y="242888"/>
            <a:ext cx="7086600" cy="671512"/>
          </a:xfrm>
          <a:prstGeom prst="rect">
            <a:avLst/>
          </a:prstGeom>
          <a:noFill/>
          <a:ln w="9525">
            <a:noFill/>
            <a:miter lim="800000"/>
            <a:headEnd/>
            <a:tailEnd/>
          </a:ln>
          <a:effectLst/>
        </p:spPr>
        <p:txBody>
          <a:bodyPr anchor="ctr">
            <a:spAutoFit/>
          </a:bodyPr>
          <a:lstStyle/>
          <a:p>
            <a:pPr algn="ctr">
              <a:spcBef>
                <a:spcPct val="50000"/>
              </a:spcBef>
            </a:pPr>
            <a:r>
              <a:rPr lang="en-US" sz="3800" b="1">
                <a:solidFill>
                  <a:srgbClr val="D40000"/>
                </a:solidFill>
                <a:effectLst>
                  <a:outerShdw blurRad="38100" dist="38100" dir="2700000" algn="tl">
                    <a:srgbClr val="C0C0C0"/>
                  </a:outerShdw>
                </a:effectLst>
              </a:rPr>
              <a:t>Premier Nikita Khrushchev</a:t>
            </a:r>
          </a:p>
        </p:txBody>
      </p:sp>
      <p:sp>
        <p:nvSpPr>
          <p:cNvPr id="79875" name="Rectangle 3"/>
          <p:cNvSpPr>
            <a:spLocks noChangeArrowheads="1"/>
          </p:cNvSpPr>
          <p:nvPr/>
        </p:nvSpPr>
        <p:spPr bwMode="auto">
          <a:xfrm>
            <a:off x="1752600" y="1219200"/>
            <a:ext cx="7162800" cy="5216525"/>
          </a:xfrm>
          <a:prstGeom prst="rect">
            <a:avLst/>
          </a:prstGeom>
          <a:noFill/>
          <a:ln w="9525">
            <a:noFill/>
            <a:miter lim="800000"/>
            <a:headEnd/>
            <a:tailEnd/>
          </a:ln>
          <a:effectLst/>
        </p:spPr>
        <p:txBody>
          <a:bodyPr>
            <a:spAutoFit/>
          </a:bodyPr>
          <a:lstStyle/>
          <a:p>
            <a:r>
              <a:rPr lang="en-US" sz="2800" b="1" i="1">
                <a:effectLst>
                  <a:outerShdw blurRad="38100" dist="38100" dir="2700000" algn="tl">
                    <a:srgbClr val="C0C0C0"/>
                  </a:outerShdw>
                </a:effectLst>
                <a:latin typeface="Comic Sans MS" pitchFamily="66" charset="0"/>
              </a:rPr>
              <a:t>About the capitalist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states, it doesn't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depend on you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whether we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(Soviet Union) exist.</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If you don't like us,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don't accept our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invitations, and don't</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invite us to come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to see you. Whether </a:t>
            </a:r>
            <a:br>
              <a:rPr lang="en-US" sz="2800" b="1" i="1">
                <a:effectLst>
                  <a:outerShdw blurRad="38100" dist="38100" dir="2700000" algn="tl">
                    <a:srgbClr val="C0C0C0"/>
                  </a:outerShdw>
                </a:effectLst>
                <a:latin typeface="Comic Sans MS" pitchFamily="66" charset="0"/>
              </a:rPr>
            </a:br>
            <a:r>
              <a:rPr lang="en-US" sz="2800" b="1" i="1">
                <a:effectLst>
                  <a:outerShdw blurRad="38100" dist="38100" dir="2700000" algn="tl">
                    <a:srgbClr val="C0C0C0"/>
                  </a:outerShdw>
                </a:effectLst>
                <a:latin typeface="Comic Sans MS" pitchFamily="66" charset="0"/>
              </a:rPr>
              <a:t>you like it our not, history is on our side. </a:t>
            </a:r>
            <a:r>
              <a:rPr lang="en-US" sz="2800" b="1" i="1">
                <a:solidFill>
                  <a:srgbClr val="FF0000"/>
                </a:solidFill>
                <a:effectLst>
                  <a:outerShdw blurRad="38100" dist="38100" dir="2700000" algn="tl">
                    <a:srgbClr val="C0C0C0"/>
                  </a:outerShdw>
                </a:effectLst>
                <a:latin typeface="Comic Sans MS" pitchFamily="66" charset="0"/>
              </a:rPr>
              <a:t>We will bury you</a:t>
            </a:r>
            <a:r>
              <a:rPr lang="en-US" sz="2800" b="1" i="1">
                <a:effectLst>
                  <a:outerShdw blurRad="38100" dist="38100" dir="2700000" algn="tl">
                    <a:srgbClr val="C0C0C0"/>
                  </a:outerShdw>
                </a:effectLst>
                <a:latin typeface="Comic Sans MS" pitchFamily="66" charset="0"/>
              </a:rPr>
              <a:t>.   -- 1956</a:t>
            </a:r>
          </a:p>
        </p:txBody>
      </p:sp>
      <p:pic>
        <p:nvPicPr>
          <p:cNvPr id="79876" name="Picture 4" descr="khrushchev"/>
          <p:cNvPicPr>
            <a:picLocks noChangeAspect="1" noChangeArrowheads="1"/>
          </p:cNvPicPr>
          <p:nvPr/>
        </p:nvPicPr>
        <p:blipFill>
          <a:blip r:embed="rId2" cstate="print">
            <a:lum bright="-6000" contrast="6000"/>
          </a:blip>
          <a:srcRect t="6737" b="25894"/>
          <a:stretch>
            <a:fillRect/>
          </a:stretch>
        </p:blipFill>
        <p:spPr bwMode="auto">
          <a:xfrm>
            <a:off x="5943600" y="1406525"/>
            <a:ext cx="2943225" cy="3048000"/>
          </a:xfrm>
          <a:prstGeom prst="rect">
            <a:avLst/>
          </a:prstGeom>
          <a:noFill/>
          <a:ln w="9525">
            <a:solidFill>
              <a:schemeClr val="tx1"/>
            </a:solidFill>
            <a:miter lim="800000"/>
            <a:headEnd/>
            <a:tailEnd/>
          </a:ln>
        </p:spPr>
      </p:pic>
      <p:sp>
        <p:nvSpPr>
          <p:cNvPr id="79877" name="Text Box 5"/>
          <p:cNvSpPr txBox="1">
            <a:spLocks noChangeArrowheads="1"/>
          </p:cNvSpPr>
          <p:nvPr/>
        </p:nvSpPr>
        <p:spPr bwMode="auto">
          <a:xfrm>
            <a:off x="6019800" y="4495800"/>
            <a:ext cx="2743200" cy="762000"/>
          </a:xfrm>
          <a:prstGeom prst="rect">
            <a:avLst/>
          </a:prstGeom>
          <a:noFill/>
          <a:ln w="9525">
            <a:noFill/>
            <a:miter lim="800000"/>
            <a:headEnd/>
            <a:tailEnd/>
          </a:ln>
          <a:effectLst/>
        </p:spPr>
        <p:txBody>
          <a:bodyPr>
            <a:spAutoFit/>
          </a:bodyPr>
          <a:lstStyle/>
          <a:p>
            <a:pPr algn="ctr">
              <a:spcBef>
                <a:spcPct val="50000"/>
              </a:spcBef>
            </a:pPr>
            <a:r>
              <a:rPr lang="en-US" sz="2200" b="1">
                <a:solidFill>
                  <a:srgbClr val="FF0000"/>
                </a:solidFill>
                <a:effectLst>
                  <a:outerShdw blurRad="38100" dist="38100" dir="2700000" algn="tl">
                    <a:srgbClr val="C0C0C0"/>
                  </a:outerShdw>
                </a:effectLst>
                <a:latin typeface="Comic Sans MS" pitchFamily="66" charset="0"/>
              </a:rPr>
              <a:t>De-Stalinization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wd">
                                    <p:tmPct val="10000"/>
                                  </p:iterate>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up)">
                                      <p:cBhvr>
                                        <p:cTn id="7" dur="2000"/>
                                        <p:tgtEl>
                                          <p:spTgt spid="79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524000" y="166688"/>
            <a:ext cx="7620000" cy="1158875"/>
          </a:xfrm>
          <a:prstGeom prst="rect">
            <a:avLst/>
          </a:prstGeom>
          <a:noFill/>
          <a:ln w="9525">
            <a:noFill/>
            <a:miter lim="800000"/>
            <a:headEnd/>
            <a:tailEnd/>
          </a:ln>
          <a:effectLst/>
        </p:spPr>
        <p:txBody>
          <a:bodyPr anchor="ctr">
            <a:spAutoFit/>
          </a:bodyPr>
          <a:lstStyle/>
          <a:p>
            <a:pPr algn="ctr">
              <a:spcBef>
                <a:spcPct val="50000"/>
              </a:spcBef>
            </a:pPr>
            <a:r>
              <a:rPr lang="en-US" sz="3500" b="1">
                <a:solidFill>
                  <a:srgbClr val="D40000"/>
                </a:solidFill>
                <a:effectLst>
                  <a:outerShdw blurRad="38100" dist="38100" dir="2700000" algn="tl">
                    <a:srgbClr val="C0C0C0"/>
                  </a:outerShdw>
                </a:effectLst>
              </a:rPr>
              <a:t>An Historic Irony:  Sergei Khrushchev, American Citizen</a:t>
            </a:r>
          </a:p>
        </p:txBody>
      </p:sp>
      <p:pic>
        <p:nvPicPr>
          <p:cNvPr id="80899" name="Picture 3" descr="Caroline Kennedy with Sergei Khrushchev"/>
          <p:cNvPicPr>
            <a:picLocks noChangeAspect="1" noChangeArrowheads="1"/>
          </p:cNvPicPr>
          <p:nvPr/>
        </p:nvPicPr>
        <p:blipFill>
          <a:blip r:embed="rId2" cstate="print"/>
          <a:srcRect/>
          <a:stretch>
            <a:fillRect/>
          </a:stretch>
        </p:blipFill>
        <p:spPr bwMode="auto">
          <a:xfrm>
            <a:off x="2362200" y="1524000"/>
            <a:ext cx="6019800" cy="4327525"/>
          </a:xfrm>
          <a:prstGeom prst="rect">
            <a:avLst/>
          </a:prstGeom>
          <a:noFill/>
          <a:ln w="9525">
            <a:solidFill>
              <a:schemeClr val="tx1"/>
            </a:solidFill>
            <a:miter lim="800000"/>
            <a:headEnd/>
            <a:tailEnd/>
          </a:ln>
        </p:spPr>
      </p:pic>
      <p:sp>
        <p:nvSpPr>
          <p:cNvPr id="80900" name="Text Box 4"/>
          <p:cNvSpPr txBox="1">
            <a:spLocks noChangeArrowheads="1"/>
          </p:cNvSpPr>
          <p:nvPr/>
        </p:nvSpPr>
        <p:spPr bwMode="auto">
          <a:xfrm>
            <a:off x="3200400" y="6034088"/>
            <a:ext cx="4419600" cy="519112"/>
          </a:xfrm>
          <a:prstGeom prst="rect">
            <a:avLst/>
          </a:prstGeom>
          <a:noFill/>
          <a:ln w="9525">
            <a:noFill/>
            <a:miter lim="800000"/>
            <a:headEnd/>
            <a:tailEnd/>
          </a:ln>
          <a:effectLst/>
        </p:spPr>
        <p:txBody>
          <a:bodyPr>
            <a:spAutoFit/>
          </a:bodyPr>
          <a:lstStyle/>
          <a:p>
            <a:pPr algn="ctr">
              <a:spcBef>
                <a:spcPct val="50000"/>
              </a:spcBef>
            </a:pPr>
            <a:r>
              <a:rPr lang="en-US" sz="2800" b="1">
                <a:effectLst>
                  <a:outerShdw blurRad="38100" dist="38100" dir="2700000" algn="tl">
                    <a:srgbClr val="C0C0C0"/>
                  </a:outerShdw>
                </a:effectLst>
                <a:latin typeface="Comic Sans MS" pitchFamily="66" charset="0"/>
              </a:rPr>
              <a:t>Who buried who?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wipe(left)">
                                      <p:cBhvr>
                                        <p:cTn id="7" dur="10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752600" y="34925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Mao’s Revolution: 1949</a:t>
            </a:r>
          </a:p>
        </p:txBody>
      </p:sp>
      <p:pic>
        <p:nvPicPr>
          <p:cNvPr id="93187" name="Picture 3" descr="paint01"/>
          <p:cNvPicPr>
            <a:picLocks noChangeAspect="1" noChangeArrowheads="1"/>
          </p:cNvPicPr>
          <p:nvPr/>
        </p:nvPicPr>
        <p:blipFill>
          <a:blip r:embed="rId2" cstate="print">
            <a:lum contrast="6000"/>
          </a:blip>
          <a:srcRect l="2504"/>
          <a:stretch>
            <a:fillRect/>
          </a:stretch>
        </p:blipFill>
        <p:spPr bwMode="auto">
          <a:xfrm>
            <a:off x="2371725" y="1219200"/>
            <a:ext cx="5934075" cy="4495800"/>
          </a:xfrm>
          <a:prstGeom prst="rect">
            <a:avLst/>
          </a:prstGeom>
          <a:noFill/>
          <a:ln w="9525">
            <a:solidFill>
              <a:schemeClr val="tx2"/>
            </a:solidFill>
            <a:miter lim="800000"/>
            <a:headEnd/>
            <a:tailEnd/>
          </a:ln>
        </p:spPr>
      </p:pic>
      <p:sp>
        <p:nvSpPr>
          <p:cNvPr id="93188" name="Text Box 4"/>
          <p:cNvSpPr txBox="1">
            <a:spLocks noChangeArrowheads="1"/>
          </p:cNvSpPr>
          <p:nvPr/>
        </p:nvSpPr>
        <p:spPr bwMode="auto">
          <a:xfrm>
            <a:off x="1905000" y="6019800"/>
            <a:ext cx="6858000" cy="519113"/>
          </a:xfrm>
          <a:prstGeom prst="rect">
            <a:avLst/>
          </a:prstGeom>
          <a:noFill/>
          <a:ln w="9525">
            <a:noFill/>
            <a:miter lim="800000"/>
            <a:headEnd/>
            <a:tailEnd/>
          </a:ln>
          <a:effectLst/>
        </p:spPr>
        <p:txBody>
          <a:bodyPr>
            <a:spAutoFit/>
          </a:bodyPr>
          <a:lstStyle/>
          <a:p>
            <a:pPr algn="ctr">
              <a:spcBef>
                <a:spcPct val="50000"/>
              </a:spcBef>
            </a:pPr>
            <a:r>
              <a:rPr lang="en-US" sz="2800" b="1">
                <a:effectLst>
                  <a:outerShdw blurRad="38100" dist="38100" dir="2700000" algn="tl">
                    <a:srgbClr val="C0C0C0"/>
                  </a:outerShdw>
                </a:effectLst>
                <a:latin typeface="Comic Sans MS" pitchFamily="66" charset="0"/>
              </a:rPr>
              <a:t>Who lost China? – A 2</a:t>
            </a:r>
            <a:r>
              <a:rPr lang="en-US" sz="2800" b="1" baseline="30000">
                <a:effectLst>
                  <a:outerShdw blurRad="38100" dist="38100" dir="2700000" algn="tl">
                    <a:srgbClr val="C0C0C0"/>
                  </a:outerShdw>
                </a:effectLst>
                <a:latin typeface="Comic Sans MS" pitchFamily="66" charset="0"/>
              </a:rPr>
              <a:t>nd</a:t>
            </a:r>
            <a:r>
              <a:rPr lang="en-US" sz="2800" b="1">
                <a:effectLst>
                  <a:outerShdw blurRad="38100" dist="38100" dir="2700000" algn="tl">
                    <a:srgbClr val="C0C0C0"/>
                  </a:outerShdw>
                </a:effectLst>
                <a:latin typeface="Comic Sans MS" pitchFamily="66" charset="0"/>
              </a:rPr>
              <a:t> </a:t>
            </a:r>
            <a:r>
              <a:rPr lang="en-US" sz="2800" b="1">
                <a:solidFill>
                  <a:srgbClr val="D40000"/>
                </a:solidFill>
                <a:effectLst>
                  <a:outerShdw blurRad="38100" dist="38100" dir="2700000" algn="tl">
                    <a:srgbClr val="C0C0C0"/>
                  </a:outerShdw>
                </a:effectLst>
                <a:latin typeface="Zymbols" pitchFamily="2" charset="0"/>
              </a:rPr>
              <a:t>}</a:t>
            </a:r>
            <a:r>
              <a:rPr lang="en-US" sz="2800" b="1">
                <a:effectLst>
                  <a:outerShdw blurRad="38100" dist="38100" dir="2700000" algn="tl">
                    <a:srgbClr val="C0C0C0"/>
                  </a:outerShdw>
                </a:effectLst>
                <a:latin typeface="Zymbols" pitchFamily="2" charset="0"/>
              </a:rPr>
              <a:t> </a:t>
            </a:r>
            <a:r>
              <a:rPr lang="en-US" sz="2800" b="1">
                <a:effectLst>
                  <a:outerShdw blurRad="38100" dist="38100" dir="2700000" algn="tl">
                    <a:srgbClr val="C0C0C0"/>
                  </a:outerShdw>
                </a:effectLst>
                <a:latin typeface="Comic Sans MS" pitchFamily="66" charset="0"/>
              </a:rPr>
              <a:t>Power!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752600" y="257175"/>
            <a:ext cx="7086600" cy="1190625"/>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The Korean War:  A “Police Action” (1950-1953)</a:t>
            </a:r>
          </a:p>
        </p:txBody>
      </p:sp>
      <p:pic>
        <p:nvPicPr>
          <p:cNvPr id="94211" name="Picture 3" descr="bd05889_"/>
          <p:cNvPicPr>
            <a:picLocks noChangeAspect="1" noChangeArrowheads="1"/>
          </p:cNvPicPr>
          <p:nvPr/>
        </p:nvPicPr>
        <p:blipFill>
          <a:blip r:embed="rId2" cstate="print">
            <a:clrChange>
              <a:clrFrom>
                <a:srgbClr val="FFFFFF"/>
              </a:clrFrom>
              <a:clrTo>
                <a:srgbClr val="FFFFFF">
                  <a:alpha val="0"/>
                </a:srgbClr>
              </a:clrTo>
            </a:clrChange>
          </a:blip>
          <a:srcRect r="18478"/>
          <a:stretch>
            <a:fillRect/>
          </a:stretch>
        </p:blipFill>
        <p:spPr bwMode="auto">
          <a:xfrm>
            <a:off x="4179888" y="1600200"/>
            <a:ext cx="2297112" cy="4502150"/>
          </a:xfrm>
          <a:prstGeom prst="rect">
            <a:avLst/>
          </a:prstGeom>
          <a:noFill/>
        </p:spPr>
      </p:pic>
      <p:sp>
        <p:nvSpPr>
          <p:cNvPr id="94212" name="Freeform 4"/>
          <p:cNvSpPr>
            <a:spLocks/>
          </p:cNvSpPr>
          <p:nvPr/>
        </p:nvSpPr>
        <p:spPr bwMode="auto">
          <a:xfrm>
            <a:off x="5029200" y="3441700"/>
            <a:ext cx="393700" cy="520700"/>
          </a:xfrm>
          <a:custGeom>
            <a:avLst/>
            <a:gdLst/>
            <a:ahLst/>
            <a:cxnLst>
              <a:cxn ang="0">
                <a:pos x="0" y="376"/>
              </a:cxn>
              <a:cxn ang="0">
                <a:pos x="35" y="352"/>
              </a:cxn>
              <a:cxn ang="0">
                <a:pos x="94" y="176"/>
              </a:cxn>
              <a:cxn ang="0">
                <a:pos x="129" y="164"/>
              </a:cxn>
              <a:cxn ang="0">
                <a:pos x="164" y="141"/>
              </a:cxn>
              <a:cxn ang="0">
                <a:pos x="235" y="70"/>
              </a:cxn>
              <a:cxn ang="0">
                <a:pos x="247" y="0"/>
              </a:cxn>
            </a:cxnLst>
            <a:rect l="0" t="0" r="r" b="b"/>
            <a:pathLst>
              <a:path w="248" h="376">
                <a:moveTo>
                  <a:pt x="0" y="376"/>
                </a:moveTo>
                <a:cubicBezTo>
                  <a:pt x="12" y="368"/>
                  <a:pt x="27" y="364"/>
                  <a:pt x="35" y="352"/>
                </a:cubicBezTo>
                <a:cubicBezTo>
                  <a:pt x="64" y="306"/>
                  <a:pt x="76" y="228"/>
                  <a:pt x="94" y="176"/>
                </a:cubicBezTo>
                <a:cubicBezTo>
                  <a:pt x="98" y="164"/>
                  <a:pt x="118" y="170"/>
                  <a:pt x="129" y="164"/>
                </a:cubicBezTo>
                <a:cubicBezTo>
                  <a:pt x="141" y="158"/>
                  <a:pt x="154" y="150"/>
                  <a:pt x="164" y="141"/>
                </a:cubicBezTo>
                <a:cubicBezTo>
                  <a:pt x="189" y="119"/>
                  <a:pt x="235" y="70"/>
                  <a:pt x="235" y="70"/>
                </a:cubicBezTo>
                <a:cubicBezTo>
                  <a:pt x="248" y="8"/>
                  <a:pt x="247" y="32"/>
                  <a:pt x="247" y="0"/>
                </a:cubicBezTo>
              </a:path>
            </a:pathLst>
          </a:custGeom>
          <a:noFill/>
          <a:ln w="76200" cap="sq" cmpd="sng">
            <a:solidFill>
              <a:srgbClr val="FFFF00"/>
            </a:solidFill>
            <a:prstDash val="solid"/>
            <a:round/>
            <a:headEnd type="none" w="sm" len="sm"/>
            <a:tailEnd type="none" w="sm" len="sm"/>
          </a:ln>
          <a:effectLst/>
        </p:spPr>
        <p:txBody>
          <a:bodyPr wrap="none"/>
          <a:lstStyle/>
          <a:p>
            <a:endParaRPr lang="en-US"/>
          </a:p>
        </p:txBody>
      </p:sp>
      <p:pic>
        <p:nvPicPr>
          <p:cNvPr id="94213" name="Picture 5" descr="syng280"/>
          <p:cNvPicPr>
            <a:picLocks noChangeAspect="1" noChangeArrowheads="1"/>
          </p:cNvPicPr>
          <p:nvPr/>
        </p:nvPicPr>
        <p:blipFill>
          <a:blip r:embed="rId3" cstate="print">
            <a:lum bright="-6000" contrast="6000"/>
          </a:blip>
          <a:srcRect l="5405" r="10811"/>
          <a:stretch>
            <a:fillRect/>
          </a:stretch>
        </p:blipFill>
        <p:spPr bwMode="auto">
          <a:xfrm>
            <a:off x="6696075" y="3505200"/>
            <a:ext cx="1914525" cy="1958975"/>
          </a:xfrm>
          <a:prstGeom prst="rect">
            <a:avLst/>
          </a:prstGeom>
          <a:noFill/>
          <a:ln w="9525">
            <a:solidFill>
              <a:schemeClr val="tx2"/>
            </a:solidFill>
            <a:miter lim="800000"/>
            <a:headEnd/>
            <a:tailEnd/>
          </a:ln>
        </p:spPr>
      </p:pic>
      <p:sp>
        <p:nvSpPr>
          <p:cNvPr id="94214" name="Text Box 6"/>
          <p:cNvSpPr txBox="1">
            <a:spLocks noChangeArrowheads="1"/>
          </p:cNvSpPr>
          <p:nvPr/>
        </p:nvSpPr>
        <p:spPr bwMode="auto">
          <a:xfrm>
            <a:off x="6248400" y="5486400"/>
            <a:ext cx="2743200" cy="457200"/>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latin typeface="Comic Sans MS" pitchFamily="66" charset="0"/>
              </a:rPr>
              <a:t>Syngman Rhee</a:t>
            </a:r>
          </a:p>
        </p:txBody>
      </p:sp>
      <p:pic>
        <p:nvPicPr>
          <p:cNvPr id="94215" name="Picture 7" descr="Kim"/>
          <p:cNvPicPr>
            <a:picLocks noChangeAspect="1" noChangeArrowheads="1"/>
          </p:cNvPicPr>
          <p:nvPr/>
        </p:nvPicPr>
        <p:blipFill>
          <a:blip r:embed="rId4" cstate="print"/>
          <a:srcRect/>
          <a:stretch>
            <a:fillRect/>
          </a:stretch>
        </p:blipFill>
        <p:spPr bwMode="auto">
          <a:xfrm>
            <a:off x="2027238" y="1828800"/>
            <a:ext cx="1782762" cy="2438400"/>
          </a:xfrm>
          <a:prstGeom prst="rect">
            <a:avLst/>
          </a:prstGeom>
          <a:noFill/>
          <a:ln w="9525">
            <a:solidFill>
              <a:schemeClr val="tx2"/>
            </a:solidFill>
            <a:miter lim="800000"/>
            <a:headEnd/>
            <a:tailEnd/>
          </a:ln>
        </p:spPr>
      </p:pic>
      <p:sp>
        <p:nvSpPr>
          <p:cNvPr id="94216" name="Text Box 8"/>
          <p:cNvSpPr txBox="1">
            <a:spLocks noChangeArrowheads="1"/>
          </p:cNvSpPr>
          <p:nvPr/>
        </p:nvSpPr>
        <p:spPr bwMode="auto">
          <a:xfrm>
            <a:off x="1524000" y="4343400"/>
            <a:ext cx="2743200" cy="457200"/>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latin typeface="Comic Sans MS" pitchFamily="66" charset="0"/>
              </a:rPr>
              <a:t>Kim Il-Sung</a:t>
            </a:r>
          </a:p>
        </p:txBody>
      </p:sp>
      <p:sp>
        <p:nvSpPr>
          <p:cNvPr id="94217" name="Text Box 9"/>
          <p:cNvSpPr txBox="1">
            <a:spLocks noChangeArrowheads="1"/>
          </p:cNvSpPr>
          <p:nvPr/>
        </p:nvSpPr>
        <p:spPr bwMode="auto">
          <a:xfrm>
            <a:off x="1936750" y="6110288"/>
            <a:ext cx="3930650" cy="519112"/>
          </a:xfrm>
          <a:prstGeom prst="rect">
            <a:avLst/>
          </a:prstGeom>
          <a:noFill/>
          <a:ln w="12700">
            <a:noFill/>
            <a:miter lim="800000"/>
            <a:headEnd/>
            <a:tailEnd/>
          </a:ln>
          <a:effectLst/>
        </p:spPr>
        <p:txBody>
          <a:bodyPr lIns="91436" rIns="91436">
            <a:spAutoFit/>
          </a:bodyPr>
          <a:lstStyle/>
          <a:p>
            <a:pPr algn="ctr" eaLnBrk="0" hangingPunct="0">
              <a:spcBef>
                <a:spcPct val="50000"/>
              </a:spcBef>
            </a:pPr>
            <a:r>
              <a:rPr lang="en-US" sz="2800" b="1">
                <a:solidFill>
                  <a:srgbClr val="FF0000"/>
                </a:solidFill>
                <a:effectLst>
                  <a:outerShdw blurRad="38100" dist="38100" dir="2700000" algn="tl">
                    <a:srgbClr val="C0C0C0"/>
                  </a:outerShdw>
                </a:effectLst>
                <a:latin typeface="Comic Sans MS" pitchFamily="66" charset="0"/>
              </a:rPr>
              <a:t>“Domino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4217">
                                            <p:txEl>
                                              <p:pRg st="0" end="0"/>
                                            </p:txEl>
                                          </p:spTgt>
                                        </p:tgtEl>
                                        <p:attrNameLst>
                                          <p:attrName>style.visibility</p:attrName>
                                        </p:attrNameLst>
                                      </p:cBhvr>
                                      <p:to>
                                        <p:strVal val="visible"/>
                                      </p:to>
                                    </p:set>
                                    <p:anim calcmode="lin" valueType="num">
                                      <p:cBhvr>
                                        <p:cTn id="7" dur="500" fill="hold"/>
                                        <p:tgtEl>
                                          <p:spTgt spid="942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21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42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2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2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The Suez Crisis:  1956-1957</a:t>
            </a:r>
          </a:p>
        </p:txBody>
      </p:sp>
      <p:pic>
        <p:nvPicPr>
          <p:cNvPr id="95235" name="Picture 3" descr="map-BW-Suez Crisis-1956"/>
          <p:cNvPicPr>
            <a:picLocks noChangeAspect="1" noChangeArrowheads="1"/>
          </p:cNvPicPr>
          <p:nvPr/>
        </p:nvPicPr>
        <p:blipFill>
          <a:blip r:embed="rId2" cstate="print">
            <a:lum bright="-12000" contrast="12000"/>
          </a:blip>
          <a:srcRect/>
          <a:stretch>
            <a:fillRect/>
          </a:stretch>
        </p:blipFill>
        <p:spPr bwMode="auto">
          <a:xfrm>
            <a:off x="2667000" y="1066800"/>
            <a:ext cx="5410200" cy="5410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981200" y="257175"/>
            <a:ext cx="6553200" cy="1190625"/>
          </a:xfrm>
          <a:prstGeom prst="rect">
            <a:avLst/>
          </a:prstGeom>
          <a:noFill/>
          <a:ln w="9525">
            <a:noFill/>
            <a:miter lim="800000"/>
            <a:headEnd/>
            <a:tailEnd/>
          </a:ln>
          <a:effectLst/>
        </p:spPr>
        <p:txBody>
          <a:bodyPr anchor="ctr">
            <a:spAutoFit/>
          </a:bodyPr>
          <a:lstStyle/>
          <a:p>
            <a:pPr algn="r">
              <a:spcBef>
                <a:spcPct val="50000"/>
              </a:spcBef>
            </a:pPr>
            <a:r>
              <a:rPr lang="en-US" sz="3600" b="1">
                <a:solidFill>
                  <a:srgbClr val="D40000"/>
                </a:solidFill>
                <a:effectLst>
                  <a:outerShdw blurRad="38100" dist="38100" dir="2700000" algn="tl">
                    <a:srgbClr val="C0C0C0"/>
                  </a:outerShdw>
                </a:effectLst>
              </a:rPr>
              <a:t>Radio Free Europe/Radio Liberty</a:t>
            </a:r>
          </a:p>
        </p:txBody>
      </p:sp>
      <p:pic>
        <p:nvPicPr>
          <p:cNvPr id="101383" name="Picture 7" descr="rfe2"/>
          <p:cNvPicPr>
            <a:picLocks noChangeAspect="1" noChangeArrowheads="1"/>
          </p:cNvPicPr>
          <p:nvPr/>
        </p:nvPicPr>
        <p:blipFill>
          <a:blip r:embed="rId2" cstate="print">
            <a:lum bright="-6000" contrast="6000"/>
          </a:blip>
          <a:srcRect/>
          <a:stretch>
            <a:fillRect/>
          </a:stretch>
        </p:blipFill>
        <p:spPr bwMode="auto">
          <a:xfrm>
            <a:off x="4495800" y="1066800"/>
            <a:ext cx="1752600" cy="1389063"/>
          </a:xfrm>
          <a:prstGeom prst="rect">
            <a:avLst/>
          </a:prstGeom>
          <a:noFill/>
          <a:ln w="9525">
            <a:solidFill>
              <a:schemeClr val="tx2"/>
            </a:solidFill>
            <a:miter lim="800000"/>
            <a:headEnd/>
            <a:tailEnd/>
          </a:ln>
        </p:spPr>
      </p:pic>
      <p:pic>
        <p:nvPicPr>
          <p:cNvPr id="101385" name="Picture 9" descr="0558v"/>
          <p:cNvPicPr>
            <a:picLocks noChangeAspect="1" noChangeArrowheads="1"/>
          </p:cNvPicPr>
          <p:nvPr/>
        </p:nvPicPr>
        <p:blipFill>
          <a:blip r:embed="rId3" cstate="print">
            <a:lum bright="-6000" contrast="6000"/>
          </a:blip>
          <a:srcRect t="8783" r="1103" b="3162"/>
          <a:stretch>
            <a:fillRect/>
          </a:stretch>
        </p:blipFill>
        <p:spPr bwMode="auto">
          <a:xfrm>
            <a:off x="2590800" y="2819400"/>
            <a:ext cx="5548313" cy="35814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600200" y="273050"/>
            <a:ext cx="73914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The Hungarian Uprising:  1956</a:t>
            </a:r>
          </a:p>
        </p:txBody>
      </p:sp>
      <p:pic>
        <p:nvPicPr>
          <p:cNvPr id="96259" name="Picture 3" descr="ImreNagy"/>
          <p:cNvPicPr>
            <a:picLocks noChangeAspect="1" noChangeArrowheads="1"/>
          </p:cNvPicPr>
          <p:nvPr/>
        </p:nvPicPr>
        <p:blipFill>
          <a:blip r:embed="rId2" cstate="print">
            <a:clrChange>
              <a:clrFrom>
                <a:srgbClr val="FAFFF9"/>
              </a:clrFrom>
              <a:clrTo>
                <a:srgbClr val="FAFFF9">
                  <a:alpha val="0"/>
                </a:srgbClr>
              </a:clrTo>
            </a:clrChange>
          </a:blip>
          <a:srcRect/>
          <a:stretch>
            <a:fillRect/>
          </a:stretch>
        </p:blipFill>
        <p:spPr bwMode="auto">
          <a:xfrm>
            <a:off x="6553200" y="1295400"/>
            <a:ext cx="1863725" cy="2514600"/>
          </a:xfrm>
          <a:prstGeom prst="rect">
            <a:avLst/>
          </a:prstGeom>
          <a:noFill/>
          <a:ln w="9525">
            <a:solidFill>
              <a:schemeClr val="tx1"/>
            </a:solidFill>
            <a:miter lim="800000"/>
            <a:headEnd/>
            <a:tailEnd/>
          </a:ln>
        </p:spPr>
      </p:pic>
      <p:pic>
        <p:nvPicPr>
          <p:cNvPr id="96260" name="Picture 4" descr="Hungarians_Attack_tank"/>
          <p:cNvPicPr>
            <a:picLocks noChangeAspect="1" noChangeArrowheads="1"/>
          </p:cNvPicPr>
          <p:nvPr/>
        </p:nvPicPr>
        <p:blipFill>
          <a:blip r:embed="rId3" cstate="print">
            <a:lum bright="-6000" contrast="6000"/>
          </a:blip>
          <a:srcRect l="2121" t="2985" r="2431" b="1492"/>
          <a:stretch>
            <a:fillRect/>
          </a:stretch>
        </p:blipFill>
        <p:spPr bwMode="auto">
          <a:xfrm>
            <a:off x="1981200" y="1295400"/>
            <a:ext cx="3429000" cy="4876800"/>
          </a:xfrm>
          <a:prstGeom prst="rect">
            <a:avLst/>
          </a:prstGeom>
          <a:noFill/>
          <a:ln w="9525">
            <a:solidFill>
              <a:schemeClr val="tx1"/>
            </a:solidFill>
            <a:miter lim="800000"/>
            <a:headEnd/>
            <a:tailEnd/>
          </a:ln>
        </p:spPr>
      </p:pic>
      <p:sp>
        <p:nvSpPr>
          <p:cNvPr id="96261" name="Text Box 5"/>
          <p:cNvSpPr txBox="1">
            <a:spLocks noChangeArrowheads="1"/>
          </p:cNvSpPr>
          <p:nvPr/>
        </p:nvSpPr>
        <p:spPr bwMode="auto">
          <a:xfrm>
            <a:off x="5791200" y="3810000"/>
            <a:ext cx="3200400" cy="701675"/>
          </a:xfrm>
          <a:prstGeom prst="rect">
            <a:avLst/>
          </a:prstGeom>
          <a:noFill/>
          <a:ln w="9525">
            <a:noFill/>
            <a:miter lim="800000"/>
            <a:headEnd/>
            <a:tailEnd/>
          </a:ln>
          <a:effectLst/>
        </p:spPr>
        <p:txBody>
          <a:bodyPr>
            <a:spAutoFit/>
          </a:bodyPr>
          <a:lstStyle/>
          <a:p>
            <a:pPr algn="ctr">
              <a:spcBef>
                <a:spcPct val="50000"/>
              </a:spcBef>
            </a:pPr>
            <a:r>
              <a:rPr lang="en-US" sz="2000" b="1">
                <a:effectLst>
                  <a:outerShdw blurRad="38100" dist="38100" dir="2700000" algn="tl">
                    <a:srgbClr val="C0C0C0"/>
                  </a:outerShdw>
                </a:effectLst>
                <a:latin typeface="Comic Sans MS" pitchFamily="66" charset="0"/>
              </a:rPr>
              <a:t>Imre Nagy, Hungarian</a:t>
            </a:r>
            <a:br>
              <a:rPr lang="en-US" sz="2000" b="1">
                <a:effectLst>
                  <a:outerShdw blurRad="38100" dist="38100" dir="2700000" algn="tl">
                    <a:srgbClr val="C0C0C0"/>
                  </a:outerShdw>
                </a:effectLst>
                <a:latin typeface="Comic Sans MS" pitchFamily="66" charset="0"/>
              </a:rPr>
            </a:br>
            <a:r>
              <a:rPr lang="en-US" sz="2000" b="1">
                <a:effectLst>
                  <a:outerShdw blurRad="38100" dist="38100" dir="2700000" algn="tl">
                    <a:srgbClr val="C0C0C0"/>
                  </a:outerShdw>
                </a:effectLst>
                <a:latin typeface="Comic Sans MS" pitchFamily="66" charset="0"/>
              </a:rPr>
              <a:t>Prime Minister</a:t>
            </a:r>
          </a:p>
        </p:txBody>
      </p:sp>
      <p:sp>
        <p:nvSpPr>
          <p:cNvPr id="96262" name="Text Box 6"/>
          <p:cNvSpPr txBox="1">
            <a:spLocks noChangeArrowheads="1"/>
          </p:cNvSpPr>
          <p:nvPr/>
        </p:nvSpPr>
        <p:spPr bwMode="auto">
          <a:xfrm>
            <a:off x="5638800" y="4724400"/>
            <a:ext cx="3352800" cy="1768475"/>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pPr>
            <a:r>
              <a:rPr lang="en-US" sz="2000" b="1">
                <a:effectLst>
                  <a:outerShdw blurRad="38100" dist="38100" dir="2700000" algn="tl">
                    <a:srgbClr val="C0C0C0"/>
                  </a:outerShdw>
                </a:effectLst>
                <a:latin typeface="Comic Sans MS" pitchFamily="66" charset="0"/>
              </a:rPr>
              <a:t>Promised free elections.</a:t>
            </a:r>
          </a:p>
          <a:p>
            <a:pPr marL="398463" indent="-398463">
              <a:spcBef>
                <a:spcPct val="50000"/>
              </a:spcBef>
              <a:buClr>
                <a:srgbClr val="D40000"/>
              </a:buClr>
              <a:buFont typeface="Zymbols" pitchFamily="2" charset="0"/>
              <a:buChar char="}"/>
            </a:pPr>
            <a:r>
              <a:rPr lang="en-US" sz="2000" b="1">
                <a:effectLst>
                  <a:outerShdw blurRad="38100" dist="38100" dir="2700000" algn="tl">
                    <a:srgbClr val="C0C0C0"/>
                  </a:outerShdw>
                </a:effectLst>
                <a:latin typeface="Comic Sans MS" pitchFamily="66" charset="0"/>
              </a:rPr>
              <a:t>This could lead to the end of communist rule in Hungary.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752600" y="34925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Sputnik I (1957)</a:t>
            </a:r>
          </a:p>
        </p:txBody>
      </p:sp>
      <p:pic>
        <p:nvPicPr>
          <p:cNvPr id="97285" name="Picture 5" descr="SputnikHeadline"/>
          <p:cNvPicPr>
            <a:picLocks noChangeAspect="1" noChangeArrowheads="1"/>
          </p:cNvPicPr>
          <p:nvPr/>
        </p:nvPicPr>
        <p:blipFill>
          <a:blip r:embed="rId2" cstate="print">
            <a:lum bright="-18000" contrast="54000"/>
          </a:blip>
          <a:srcRect/>
          <a:stretch>
            <a:fillRect/>
          </a:stretch>
        </p:blipFill>
        <p:spPr bwMode="auto">
          <a:xfrm>
            <a:off x="3048000" y="1600200"/>
            <a:ext cx="4670425" cy="1219200"/>
          </a:xfrm>
          <a:prstGeom prst="rect">
            <a:avLst/>
          </a:prstGeom>
          <a:noFill/>
          <a:ln w="28575">
            <a:solidFill>
              <a:srgbClr val="000000"/>
            </a:solidFill>
            <a:miter lim="800000"/>
            <a:headEnd/>
            <a:tailEnd/>
          </a:ln>
          <a:effectLst/>
        </p:spPr>
      </p:pic>
      <p:pic>
        <p:nvPicPr>
          <p:cNvPr id="97286" name="Picture 6" descr="Sputnik I"/>
          <p:cNvPicPr>
            <a:picLocks noChangeAspect="1" noChangeArrowheads="1"/>
          </p:cNvPicPr>
          <p:nvPr/>
        </p:nvPicPr>
        <p:blipFill>
          <a:blip r:embed="rId3" cstate="print">
            <a:lum bright="6000" contrast="6000"/>
          </a:blip>
          <a:srcRect/>
          <a:stretch>
            <a:fillRect/>
          </a:stretch>
        </p:blipFill>
        <p:spPr bwMode="auto">
          <a:xfrm>
            <a:off x="4114800" y="3355975"/>
            <a:ext cx="2514600" cy="1749425"/>
          </a:xfrm>
          <a:prstGeom prst="rect">
            <a:avLst/>
          </a:prstGeom>
          <a:noFill/>
          <a:ln w="9525">
            <a:solidFill>
              <a:schemeClr val="tx1"/>
            </a:solidFill>
            <a:miter lim="800000"/>
            <a:headEnd/>
            <a:tailEnd/>
          </a:ln>
          <a:effectLst/>
        </p:spPr>
      </p:pic>
      <p:sp>
        <p:nvSpPr>
          <p:cNvPr id="97287" name="Text Box 7"/>
          <p:cNvSpPr txBox="1">
            <a:spLocks noChangeArrowheads="1"/>
          </p:cNvSpPr>
          <p:nvPr/>
        </p:nvSpPr>
        <p:spPr bwMode="auto">
          <a:xfrm>
            <a:off x="1524000" y="5562600"/>
            <a:ext cx="7620000" cy="946150"/>
          </a:xfrm>
          <a:prstGeom prst="rect">
            <a:avLst/>
          </a:prstGeom>
          <a:noFill/>
          <a:ln w="12700">
            <a:noFill/>
            <a:miter lim="800000"/>
            <a:headEnd/>
            <a:tailEnd/>
          </a:ln>
          <a:effectLst/>
        </p:spPr>
        <p:txBody>
          <a:bodyPr lIns="91436" rIns="91436">
            <a:spAutoFit/>
          </a:bodyPr>
          <a:lstStyle/>
          <a:p>
            <a:pPr algn="ctr" eaLnBrk="0" hangingPunct="0">
              <a:spcBef>
                <a:spcPct val="50000"/>
              </a:spcBef>
            </a:pPr>
            <a:r>
              <a:rPr lang="en-US" sz="2800" b="1">
                <a:effectLst>
                  <a:outerShdw blurRad="38100" dist="38100" dir="2700000" algn="tl">
                    <a:srgbClr val="C0C0C0"/>
                  </a:outerShdw>
                </a:effectLst>
                <a:latin typeface="Comic Sans MS" pitchFamily="66" charset="0"/>
              </a:rPr>
              <a:t>The Russians have beaten America in space—they have the technological edge!</a:t>
            </a:r>
            <a:endParaRPr lang="en-US" sz="2800" b="1">
              <a:solidFill>
                <a:srgbClr val="FF559A"/>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strips(upLeft)">
                                      <p:cBhvr>
                                        <p:cTn id="7" dur="500"/>
                                        <p:tgtEl>
                                          <p:spTgt spid="9728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7286"/>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0.57098 -0.60026 C -0.54995 -0.59896 -0.52892 -0.59787 -0.50789 -0.59614 C -0.46746 -0.59288 -0.38646 -0.58572 -0.38646 -0.58572 C -0.34883 -0.57574 -0.31252 -0.56272 -0.27604 -0.54818 C -0.17072 -0.55425 -0.06605 -0.56424 0.03944 -0.56901 C 0.06836 -0.56771 0.09727 -0.56771 0.12619 -0.56489 C 0.15675 -0.56207 0.18321 -0.53516 0.21295 -0.52734 C 0.23891 -0.5204 0.26553 -0.52018 0.29182 -0.51693 C 0.29609 -0.51562 0.30036 -0.51476 0.30447 -0.5128 C 0.31449 -0.5076 0.31696 -0.49783 0.32813 -0.49197 C 0.33388 -0.48047 0.34423 -0.4707 0.35179 -0.46072 C 0.35393 -0.45356 0.35984 -0.4477 0.35968 -0.4401 C 0.35886 -0.41189 0.3674 -0.35612 0.34391 -0.33594 C 0.33963 -0.32726 0.3347 -0.32075 0.32813 -0.3151 C 0.32254 -0.3036 0.32813 -0.31228 0.31712 -0.30447 C 0.31269 -0.30165 0.30447 -0.29405 0.30447 -0.29405 C 0.29872 -0.28255 0.29001 -0.27799 0.28081 -0.27322 C 0.27982 -0.27127 0.2795 -0.26779 0.27769 -0.26693 C 0.26766 -0.26172 0.25649 -0.26063 0.24614 -0.25673 C 0.17664 -0.2589 0.10993 -0.26845 0.04108 -0.27127 C -0.34111 -0.28559 -0.05948 -0.27105 -0.2555 -0.28168 C -0.30282 -0.28841 -0.35015 -0.29253 -0.39747 -0.29818 C -0.4116 -0.29687 -0.42606 -0.29731 -0.44002 -0.29405 C -0.45366 -0.29123 -0.46401 -0.27973 -0.47634 -0.27322 C -0.48225 -0.26172 -0.47782 -0.26845 -0.49211 -0.25673 C -0.49836 -0.2513 -0.50789 -0.23589 -0.50789 -0.23589 C -0.51183 -0.22244 -0.51594 -0.21463 -0.52366 -0.20443 C -0.52727 -0.19206 -0.53138 -0.18164 -0.53467 -0.16905 C -0.53713 -0.15994 -0.54256 -0.14214 -0.54256 -0.14214 C -0.54584 -0.10959 -0.55307 -0.07422 -0.53943 -0.04405 C -0.53845 -0.03711 -0.53828 -0.02973 -0.53631 -0.02322 C -0.5345 -0.01736 -0.53122 -0.01194 -0.52842 -0.00673 C -0.51265 0.02474 -0.4931 0.04254 -0.46533 0.04948 C -0.45383 0.06467 -0.46681 0.04991 -0.4369 0.06011 C -0.43395 0.0612 -0.43197 0.0651 -0.42902 0.06641 C -0.42392 0.06858 -0.4185 0.06901 -0.41324 0.07031 C -0.38399 0.09375 -0.28491 0.07747 -0.26815 0.07682 C -0.2072 0.06966 -0.14673 0.05708 -0.08676 0.04145 C -0.07377 0.03082 -0.05734 0.02517 -0.04256 0.02062 C -0.03631 0.00781 -0.04305 0.01845 -0.02678 0.0102 C -0.02399 0.00846 -0.02185 0.00499 -0.01889 0.00391 C -0.01281 0.00152 -4.13079E-6 -0.00022 -4.13079E-6 -0.00022 " pathEditMode="relative" ptsTypes="fffffffffffffffffffffffffffffffffffffffffA">
                                      <p:cBhvr>
                                        <p:cTn id="13" dur="5000" fill="hold"/>
                                        <p:tgtEl>
                                          <p:spTgt spid="97286"/>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97287"/>
                                        </p:tgtEl>
                                        <p:attrNameLst>
                                          <p:attrName>style.visibility</p:attrName>
                                        </p:attrNameLst>
                                      </p:cBhvr>
                                      <p:to>
                                        <p:strVal val="visible"/>
                                      </p:to>
                                    </p:set>
                                    <p:animEffect transition="in" filter="wipe(left)">
                                      <p:cBhvr>
                                        <p:cTn id="18" dur="10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2057400" y="1722438"/>
            <a:ext cx="6553200" cy="323056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8000" b="1">
                <a:solidFill>
                  <a:srgbClr val="D40000"/>
                </a:solidFill>
              </a:rPr>
              <a:t>Part I:</a:t>
            </a:r>
            <a:br>
              <a:rPr lang="en-US" sz="8000" b="1">
                <a:solidFill>
                  <a:srgbClr val="D40000"/>
                </a:solidFill>
              </a:rPr>
            </a:br>
            <a:r>
              <a:rPr lang="en-US" b="1">
                <a:solidFill>
                  <a:srgbClr val="D40000"/>
                </a:solidFill>
              </a:rPr>
              <a:t/>
            </a:r>
            <a:br>
              <a:rPr lang="en-US" b="1">
                <a:solidFill>
                  <a:srgbClr val="D40000"/>
                </a:solidFill>
              </a:rPr>
            </a:br>
            <a:r>
              <a:rPr lang="en-US" sz="5400" b="1">
                <a:solidFill>
                  <a:srgbClr val="D40000"/>
                </a:solidFill>
              </a:rPr>
              <a:t>“Reconstruction &amp; Confrontation”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4690"/>
                                        </p:tgtEl>
                                        <p:attrNameLst>
                                          <p:attrName>ppt_y</p:attrName>
                                        </p:attrNameLst>
                                      </p:cBhvr>
                                      <p:tavLst>
                                        <p:tav tm="0">
                                          <p:val>
                                            <p:strVal val="#ppt_y"/>
                                          </p:val>
                                        </p:tav>
                                        <p:tav tm="100000">
                                          <p:val>
                                            <p:strVal val="#ppt_y"/>
                                          </p:val>
                                        </p:tav>
                                      </p:tavLst>
                                    </p:anim>
                                    <p:anim calcmode="lin" valueType="num">
                                      <p:cBhvr>
                                        <p:cTn id="9" dur="1000" fill="hold"/>
                                        <p:tgtEl>
                                          <p:spTgt spid="11469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46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752600" y="317500"/>
            <a:ext cx="7086600" cy="173990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Nixon-Khrushchev</a:t>
            </a:r>
            <a:br>
              <a:rPr lang="en-US" sz="3600" b="1">
                <a:solidFill>
                  <a:srgbClr val="D40000"/>
                </a:solidFill>
                <a:effectLst>
                  <a:outerShdw blurRad="38100" dist="38100" dir="2700000" algn="tl">
                    <a:srgbClr val="C0C0C0"/>
                  </a:outerShdw>
                </a:effectLst>
              </a:rPr>
            </a:br>
            <a:r>
              <a:rPr lang="en-US" sz="3600" b="1">
                <a:solidFill>
                  <a:srgbClr val="D40000"/>
                </a:solidFill>
                <a:effectLst>
                  <a:outerShdw blurRad="38100" dist="38100" dir="2700000" algn="tl">
                    <a:srgbClr val="C0C0C0"/>
                  </a:outerShdw>
                </a:effectLst>
              </a:rPr>
              <a:t>“Kitchen Debate”</a:t>
            </a:r>
            <a:br>
              <a:rPr lang="en-US" sz="3600" b="1">
                <a:solidFill>
                  <a:srgbClr val="D40000"/>
                </a:solidFill>
                <a:effectLst>
                  <a:outerShdw blurRad="38100" dist="38100" dir="2700000" algn="tl">
                    <a:srgbClr val="C0C0C0"/>
                  </a:outerShdw>
                </a:effectLst>
              </a:rPr>
            </a:br>
            <a:r>
              <a:rPr lang="en-US" sz="3600" b="1">
                <a:solidFill>
                  <a:srgbClr val="D40000"/>
                </a:solidFill>
                <a:effectLst>
                  <a:outerShdw blurRad="38100" dist="38100" dir="2700000" algn="tl">
                    <a:srgbClr val="C0C0C0"/>
                  </a:outerShdw>
                </a:effectLst>
              </a:rPr>
              <a:t>(1959)</a:t>
            </a:r>
          </a:p>
        </p:txBody>
      </p:sp>
      <p:pic>
        <p:nvPicPr>
          <p:cNvPr id="99331" name="Picture 3" descr="Kitchen_Debate"/>
          <p:cNvPicPr>
            <a:picLocks noChangeAspect="1" noChangeArrowheads="1"/>
          </p:cNvPicPr>
          <p:nvPr/>
        </p:nvPicPr>
        <p:blipFill>
          <a:blip r:embed="rId3" cstate="print"/>
          <a:srcRect/>
          <a:stretch>
            <a:fillRect/>
          </a:stretch>
        </p:blipFill>
        <p:spPr bwMode="auto">
          <a:xfrm>
            <a:off x="2011363" y="2590800"/>
            <a:ext cx="3094037" cy="2243138"/>
          </a:xfrm>
          <a:prstGeom prst="rect">
            <a:avLst/>
          </a:prstGeom>
          <a:noFill/>
          <a:ln w="19050">
            <a:solidFill>
              <a:srgbClr val="000000"/>
            </a:solidFill>
            <a:miter lim="800000"/>
            <a:headEnd/>
            <a:tailEnd/>
          </a:ln>
          <a:effectLst/>
        </p:spPr>
      </p:pic>
      <p:pic>
        <p:nvPicPr>
          <p:cNvPr id="99332" name="Picture 4" descr="KitchenDebate"/>
          <p:cNvPicPr>
            <a:picLocks noChangeAspect="1" noChangeArrowheads="1"/>
          </p:cNvPicPr>
          <p:nvPr/>
        </p:nvPicPr>
        <p:blipFill>
          <a:blip r:embed="rId4" cstate="print"/>
          <a:srcRect/>
          <a:stretch>
            <a:fillRect/>
          </a:stretch>
        </p:blipFill>
        <p:spPr bwMode="auto">
          <a:xfrm>
            <a:off x="5791200" y="2608263"/>
            <a:ext cx="2849563" cy="2268537"/>
          </a:xfrm>
          <a:prstGeom prst="rect">
            <a:avLst/>
          </a:prstGeom>
          <a:noFill/>
          <a:ln w="19050">
            <a:solidFill>
              <a:srgbClr val="000000"/>
            </a:solidFill>
            <a:miter lim="800000"/>
            <a:headEnd/>
            <a:tailEnd/>
          </a:ln>
          <a:effectLst/>
        </p:spPr>
      </p:pic>
      <p:sp>
        <p:nvSpPr>
          <p:cNvPr id="99333" name="Text Box 5"/>
          <p:cNvSpPr txBox="1">
            <a:spLocks noChangeArrowheads="1"/>
          </p:cNvSpPr>
          <p:nvPr/>
        </p:nvSpPr>
        <p:spPr bwMode="auto">
          <a:xfrm>
            <a:off x="2771775" y="5257800"/>
            <a:ext cx="2181225" cy="708025"/>
          </a:xfrm>
          <a:prstGeom prst="rect">
            <a:avLst/>
          </a:prstGeom>
          <a:noFill/>
          <a:ln w="12700">
            <a:noFill/>
            <a:miter lim="800000"/>
            <a:headEnd/>
            <a:tailEnd/>
          </a:ln>
          <a:effectLst/>
        </p:spPr>
        <p:txBody>
          <a:bodyPr lIns="97023" tIns="48511" rIns="97023" bIns="48511">
            <a:spAutoFit/>
          </a:bodyPr>
          <a:lstStyle/>
          <a:p>
            <a:pPr defTabSz="969963" eaLnBrk="0" hangingPunct="0">
              <a:spcBef>
                <a:spcPct val="50000"/>
              </a:spcBef>
            </a:pPr>
            <a:r>
              <a:rPr lang="en-US" sz="2000" b="1">
                <a:effectLst>
                  <a:outerShdw blurRad="38100" dist="38100" dir="2700000" algn="tl">
                    <a:srgbClr val="C0C0C0"/>
                  </a:outerShdw>
                </a:effectLst>
                <a:latin typeface="Comic Sans MS" pitchFamily="66" charset="0"/>
              </a:rPr>
              <a:t>Cold War ---&gt; </a:t>
            </a:r>
            <a:br>
              <a:rPr lang="en-US" sz="2000" b="1">
                <a:effectLst>
                  <a:outerShdw blurRad="38100" dist="38100" dir="2700000" algn="tl">
                    <a:srgbClr val="C0C0C0"/>
                  </a:outerShdw>
                </a:effectLst>
                <a:latin typeface="Comic Sans MS" pitchFamily="66" charset="0"/>
              </a:rPr>
            </a:br>
            <a:r>
              <a:rPr lang="en-US" sz="2000" b="1">
                <a:effectLst>
                  <a:outerShdw blurRad="38100" dist="38100" dir="2700000" algn="tl">
                    <a:srgbClr val="C0C0C0"/>
                  </a:outerShdw>
                </a:effectLst>
                <a:latin typeface="Comic Sans MS" pitchFamily="66" charset="0"/>
              </a:rPr>
              <a:t>Tensions</a:t>
            </a:r>
          </a:p>
        </p:txBody>
      </p:sp>
      <p:pic>
        <p:nvPicPr>
          <p:cNvPr id="99334" name="Picture 6" descr="ABomb_Explosion"/>
          <p:cNvPicPr>
            <a:picLocks noChangeAspect="1" noChangeArrowheads="1"/>
          </p:cNvPicPr>
          <p:nvPr/>
        </p:nvPicPr>
        <p:blipFill>
          <a:blip r:embed="rId5" cstate="print"/>
          <a:srcRect/>
          <a:stretch>
            <a:fillRect/>
          </a:stretch>
        </p:blipFill>
        <p:spPr bwMode="auto">
          <a:xfrm>
            <a:off x="4953000" y="5091113"/>
            <a:ext cx="939800" cy="1081087"/>
          </a:xfrm>
          <a:prstGeom prst="rect">
            <a:avLst/>
          </a:prstGeom>
          <a:noFill/>
          <a:effectLst/>
        </p:spPr>
      </p:pic>
      <p:sp>
        <p:nvSpPr>
          <p:cNvPr id="99335" name="Rectangle 7"/>
          <p:cNvSpPr>
            <a:spLocks noChangeArrowheads="1"/>
          </p:cNvSpPr>
          <p:nvPr/>
        </p:nvSpPr>
        <p:spPr bwMode="auto">
          <a:xfrm>
            <a:off x="5943600" y="5273675"/>
            <a:ext cx="2514600" cy="701675"/>
          </a:xfrm>
          <a:prstGeom prst="rect">
            <a:avLst/>
          </a:prstGeom>
          <a:noFill/>
          <a:ln w="12700">
            <a:noFill/>
            <a:miter lim="800000"/>
            <a:headEnd/>
            <a:tailEnd/>
          </a:ln>
          <a:effectLst/>
        </p:spPr>
        <p:txBody>
          <a:bodyPr lIns="91436" rIns="91436">
            <a:spAutoFit/>
          </a:bodyPr>
          <a:lstStyle/>
          <a:p>
            <a:pPr eaLnBrk="0" hangingPunct="0">
              <a:spcBef>
                <a:spcPct val="50000"/>
              </a:spcBef>
            </a:pPr>
            <a:r>
              <a:rPr lang="en-US" sz="2000" b="1">
                <a:effectLst>
                  <a:outerShdw blurRad="38100" dist="38100" dir="2700000" algn="tl">
                    <a:srgbClr val="C0C0C0"/>
                  </a:outerShdw>
                </a:effectLst>
                <a:latin typeface="Comic Sans MS" pitchFamily="66" charset="0"/>
                <a:sym typeface="Wingdings" pitchFamily="2" charset="2"/>
              </a:rPr>
              <a:t>&lt;---</a:t>
            </a:r>
            <a:r>
              <a:rPr lang="en-US" sz="2000" b="1">
                <a:effectLst>
                  <a:outerShdw blurRad="38100" dist="38100" dir="2700000" algn="tl">
                    <a:srgbClr val="C0C0C0"/>
                  </a:outerShdw>
                </a:effectLst>
                <a:latin typeface="Comic Sans MS" pitchFamily="66" charset="0"/>
              </a:rPr>
              <a:t> Technology </a:t>
            </a:r>
            <a:br>
              <a:rPr lang="en-US" sz="2000" b="1">
                <a:effectLst>
                  <a:outerShdw blurRad="38100" dist="38100" dir="2700000" algn="tl">
                    <a:srgbClr val="C0C0C0"/>
                  </a:outerShdw>
                </a:effectLst>
                <a:latin typeface="Comic Sans MS" pitchFamily="66" charset="0"/>
              </a:rPr>
            </a:br>
            <a:r>
              <a:rPr lang="en-US" sz="2000" b="1">
                <a:effectLst>
                  <a:outerShdw blurRad="38100" dist="38100" dir="2700000" algn="tl">
                    <a:srgbClr val="C0C0C0"/>
                  </a:outerShdw>
                </a:effectLst>
                <a:latin typeface="Comic Sans MS" pitchFamily="66" charset="0"/>
              </a:rPr>
              <a:t>       &amp; Affluence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box(out)">
                                      <p:cBhvr>
                                        <p:cTn id="7" dur="500"/>
                                        <p:tgtEl>
                                          <p:spTgt spid="993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9332"/>
                                        </p:tgtEl>
                                        <p:attrNameLst>
                                          <p:attrName>style.visibility</p:attrName>
                                        </p:attrNameLst>
                                      </p:cBhvr>
                                      <p:to>
                                        <p:strVal val="visible"/>
                                      </p:to>
                                    </p:set>
                                    <p:animEffect transition="in" filter="box(in)">
                                      <p:cBhvr>
                                        <p:cTn id="12" dur="500"/>
                                        <p:tgtEl>
                                          <p:spTgt spid="993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333"/>
                                        </p:tgtEl>
                                        <p:attrNameLst>
                                          <p:attrName>style.visibility</p:attrName>
                                        </p:attrNameLst>
                                      </p:cBhvr>
                                      <p:to>
                                        <p:strVal val="visible"/>
                                      </p:to>
                                    </p:set>
                                    <p:animEffect transition="in" filter="wipe(left)">
                                      <p:cBhvr>
                                        <p:cTn id="17" dur="1000"/>
                                        <p:tgtEl>
                                          <p:spTgt spid="99333"/>
                                        </p:tgtEl>
                                      </p:cBhvr>
                                    </p:animEffect>
                                  </p:childTnLst>
                                </p:cTn>
                              </p:par>
                            </p:childTnLst>
                          </p:cTn>
                        </p:par>
                        <p:par>
                          <p:cTn id="18" fill="hold">
                            <p:stCondLst>
                              <p:cond delay="1000"/>
                            </p:stCondLst>
                            <p:childTnLst>
                              <p:par>
                                <p:cTn id="19" presetID="51" presetClass="entr" presetSubtype="0" fill="hold" nodeType="afterEffect">
                                  <p:stCondLst>
                                    <p:cond delay="0"/>
                                  </p:stCondLst>
                                  <p:childTnLst>
                                    <p:set>
                                      <p:cBhvr>
                                        <p:cTn id="20" dur="1" fill="hold">
                                          <p:stCondLst>
                                            <p:cond delay="0"/>
                                          </p:stCondLst>
                                        </p:cTn>
                                        <p:tgtEl>
                                          <p:spTgt spid="99334"/>
                                        </p:tgtEl>
                                        <p:attrNameLst>
                                          <p:attrName>style.visibility</p:attrName>
                                        </p:attrNameLst>
                                      </p:cBhvr>
                                      <p:to>
                                        <p:strVal val="visible"/>
                                      </p:to>
                                    </p:set>
                                    <p:animEffect transition="in" filter="fade">
                                      <p:cBhvr>
                                        <p:cTn id="21" dur="770" decel="100000"/>
                                        <p:tgtEl>
                                          <p:spTgt spid="99334"/>
                                        </p:tgtEl>
                                      </p:cBhvr>
                                    </p:animEffect>
                                    <p:animScale>
                                      <p:cBhvr>
                                        <p:cTn id="22" dur="770" decel="100000"/>
                                        <p:tgtEl>
                                          <p:spTgt spid="99334"/>
                                        </p:tgtEl>
                                      </p:cBhvr>
                                      <p:from x="10000" y="10000"/>
                                      <p:to x="200000" y="450000"/>
                                    </p:animScale>
                                    <p:animScale>
                                      <p:cBhvr>
                                        <p:cTn id="23" dur="1230" accel="100000" fill="hold">
                                          <p:stCondLst>
                                            <p:cond delay="770"/>
                                          </p:stCondLst>
                                        </p:cTn>
                                        <p:tgtEl>
                                          <p:spTgt spid="99334"/>
                                        </p:tgtEl>
                                      </p:cBhvr>
                                      <p:from x="200000" y="450000"/>
                                      <p:to x="100000" y="100000"/>
                                    </p:animScale>
                                    <p:set>
                                      <p:cBhvr>
                                        <p:cTn id="24" dur="770" fill="hold"/>
                                        <p:tgtEl>
                                          <p:spTgt spid="99334"/>
                                        </p:tgtEl>
                                        <p:attrNameLst>
                                          <p:attrName>ppt_x</p:attrName>
                                        </p:attrNameLst>
                                      </p:cBhvr>
                                      <p:to>
                                        <p:strVal val="(0.5)"/>
                                      </p:to>
                                    </p:set>
                                    <p:anim from="(0.5)" to="(#ppt_x)" calcmode="lin" valueType="num">
                                      <p:cBhvr>
                                        <p:cTn id="25" dur="1230" accel="100000" fill="hold">
                                          <p:stCondLst>
                                            <p:cond delay="770"/>
                                          </p:stCondLst>
                                        </p:cTn>
                                        <p:tgtEl>
                                          <p:spTgt spid="99334"/>
                                        </p:tgtEl>
                                        <p:attrNameLst>
                                          <p:attrName>ppt_x</p:attrName>
                                        </p:attrNameLst>
                                      </p:cBhvr>
                                    </p:anim>
                                    <p:set>
                                      <p:cBhvr>
                                        <p:cTn id="26" dur="770" fill="hold"/>
                                        <p:tgtEl>
                                          <p:spTgt spid="99334"/>
                                        </p:tgtEl>
                                        <p:attrNameLst>
                                          <p:attrName>ppt_y</p:attrName>
                                        </p:attrNameLst>
                                      </p:cBhvr>
                                      <p:to>
                                        <p:strVal val="(#ppt_y+0.4)"/>
                                      </p:to>
                                    </p:set>
                                    <p:anim from="(#ppt_y+0.4)" to="(#ppt_y)" calcmode="lin" valueType="num">
                                      <p:cBhvr>
                                        <p:cTn id="27" dur="1230" accel="100000" fill="hold">
                                          <p:stCondLst>
                                            <p:cond delay="770"/>
                                          </p:stCondLst>
                                        </p:cTn>
                                        <p:tgtEl>
                                          <p:spTgt spid="99334"/>
                                        </p:tgtEl>
                                        <p:attrNameLst>
                                          <p:attrName>ppt_y</p:attrName>
                                        </p:attrNameLst>
                                      </p:cBhvr>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99335"/>
                                        </p:tgtEl>
                                        <p:attrNameLst>
                                          <p:attrName>style.visibility</p:attrName>
                                        </p:attrNameLst>
                                      </p:cBhvr>
                                      <p:to>
                                        <p:strVal val="visible"/>
                                      </p:to>
                                    </p:set>
                                    <p:animEffect transition="in" filter="wipe(right)">
                                      <p:cBhvr>
                                        <p:cTn id="31" dur="10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P spid="993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U-2 Spy Incident (1960)</a:t>
            </a:r>
          </a:p>
        </p:txBody>
      </p:sp>
      <p:pic>
        <p:nvPicPr>
          <p:cNvPr id="81923" name="Picture 3" descr="Francis-Gary-Powers_trial_cia"/>
          <p:cNvPicPr>
            <a:picLocks noChangeAspect="1" noChangeArrowheads="1"/>
          </p:cNvPicPr>
          <p:nvPr/>
        </p:nvPicPr>
        <p:blipFill>
          <a:blip r:embed="rId2" cstate="print">
            <a:lum contrast="6000"/>
          </a:blip>
          <a:srcRect/>
          <a:stretch>
            <a:fillRect/>
          </a:stretch>
        </p:blipFill>
        <p:spPr bwMode="auto">
          <a:xfrm>
            <a:off x="4648200" y="3413125"/>
            <a:ext cx="3962400" cy="2998788"/>
          </a:xfrm>
          <a:prstGeom prst="rect">
            <a:avLst/>
          </a:prstGeom>
          <a:noFill/>
          <a:ln w="9525">
            <a:solidFill>
              <a:schemeClr val="tx1"/>
            </a:solidFill>
            <a:miter lim="800000"/>
            <a:headEnd/>
            <a:tailEnd/>
          </a:ln>
        </p:spPr>
      </p:pic>
      <p:pic>
        <p:nvPicPr>
          <p:cNvPr id="81924" name="Picture 4" descr="Francis Gary Power"/>
          <p:cNvPicPr>
            <a:picLocks noChangeAspect="1" noChangeArrowheads="1"/>
          </p:cNvPicPr>
          <p:nvPr/>
        </p:nvPicPr>
        <p:blipFill>
          <a:blip r:embed="rId3" cstate="print">
            <a:lum contrast="6000"/>
          </a:blip>
          <a:srcRect l="9999" r="8000"/>
          <a:stretch>
            <a:fillRect/>
          </a:stretch>
        </p:blipFill>
        <p:spPr bwMode="auto">
          <a:xfrm>
            <a:off x="2251075" y="3286125"/>
            <a:ext cx="1635125" cy="3343275"/>
          </a:xfrm>
          <a:prstGeom prst="rect">
            <a:avLst/>
          </a:prstGeom>
          <a:noFill/>
          <a:ln w="9525">
            <a:solidFill>
              <a:schemeClr val="tx1"/>
            </a:solidFill>
            <a:miter lim="800000"/>
            <a:headEnd/>
            <a:tailEnd/>
          </a:ln>
        </p:spPr>
      </p:pic>
      <p:pic>
        <p:nvPicPr>
          <p:cNvPr id="81925" name="Picture 5" descr="U2 Spy Plane"/>
          <p:cNvPicPr>
            <a:picLocks noChangeAspect="1" noChangeArrowheads="1"/>
          </p:cNvPicPr>
          <p:nvPr/>
        </p:nvPicPr>
        <p:blipFill>
          <a:blip r:embed="rId4" cstate="print"/>
          <a:srcRect t="7295" b="5167"/>
          <a:stretch>
            <a:fillRect/>
          </a:stretch>
        </p:blipFill>
        <p:spPr bwMode="auto">
          <a:xfrm>
            <a:off x="5334000" y="1066800"/>
            <a:ext cx="3429000" cy="1828800"/>
          </a:xfrm>
          <a:prstGeom prst="rect">
            <a:avLst/>
          </a:prstGeom>
          <a:noFill/>
          <a:ln w="9525">
            <a:solidFill>
              <a:schemeClr val="tx1"/>
            </a:solidFill>
            <a:miter lim="800000"/>
            <a:headEnd/>
            <a:tailEnd/>
          </a:ln>
        </p:spPr>
      </p:pic>
      <p:sp>
        <p:nvSpPr>
          <p:cNvPr id="81926" name="Text Box 6"/>
          <p:cNvSpPr txBox="1">
            <a:spLocks noChangeArrowheads="1"/>
          </p:cNvSpPr>
          <p:nvPr/>
        </p:nvSpPr>
        <p:spPr bwMode="auto">
          <a:xfrm>
            <a:off x="1676400" y="1295400"/>
            <a:ext cx="3505200" cy="1552575"/>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latin typeface="Comic Sans MS" pitchFamily="66" charset="0"/>
              </a:rPr>
              <a:t>Col. Francis Gary Powers’ plane was shot down over Soviet airspace.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752600" y="19685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Paris, 1961</a:t>
            </a:r>
          </a:p>
        </p:txBody>
      </p:sp>
      <p:pic>
        <p:nvPicPr>
          <p:cNvPr id="82947" name="Picture 3" descr="Khrushchev&amp;JFK"/>
          <p:cNvPicPr>
            <a:picLocks noChangeAspect="1" noChangeArrowheads="1"/>
          </p:cNvPicPr>
          <p:nvPr/>
        </p:nvPicPr>
        <p:blipFill>
          <a:blip r:embed="rId2" cstate="print">
            <a:lum contrast="6000"/>
          </a:blip>
          <a:srcRect/>
          <a:stretch>
            <a:fillRect/>
          </a:stretch>
        </p:blipFill>
        <p:spPr bwMode="auto">
          <a:xfrm>
            <a:off x="2451100" y="914400"/>
            <a:ext cx="5778500" cy="4341813"/>
          </a:xfrm>
          <a:prstGeom prst="rect">
            <a:avLst/>
          </a:prstGeom>
          <a:noFill/>
        </p:spPr>
      </p:pic>
      <p:sp>
        <p:nvSpPr>
          <p:cNvPr id="82948" name="Text Box 4"/>
          <p:cNvSpPr txBox="1">
            <a:spLocks noChangeArrowheads="1"/>
          </p:cNvSpPr>
          <p:nvPr/>
        </p:nvSpPr>
        <p:spPr bwMode="auto">
          <a:xfrm>
            <a:off x="1676400" y="5410200"/>
            <a:ext cx="7315200" cy="1187450"/>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latin typeface="Comic Sans MS" pitchFamily="66" charset="0"/>
              </a:rPr>
              <a:t>Khrushchev &amp; JFK meet to discuss Berlin and nuclear proliferation.  Khrushchev thinks that JFK is young, inexperienced, and can be rolled.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447800" y="236538"/>
            <a:ext cx="7696200" cy="625475"/>
          </a:xfrm>
          <a:prstGeom prst="rect">
            <a:avLst/>
          </a:prstGeom>
          <a:noFill/>
          <a:ln w="9525">
            <a:noFill/>
            <a:miter lim="800000"/>
            <a:headEnd/>
            <a:tailEnd/>
          </a:ln>
          <a:effectLst/>
        </p:spPr>
        <p:txBody>
          <a:bodyPr anchor="ctr">
            <a:spAutoFit/>
          </a:bodyPr>
          <a:lstStyle/>
          <a:p>
            <a:pPr algn="ctr">
              <a:spcBef>
                <a:spcPct val="50000"/>
              </a:spcBef>
            </a:pPr>
            <a:r>
              <a:rPr lang="en-US" sz="3500" b="1">
                <a:solidFill>
                  <a:srgbClr val="D40000"/>
                </a:solidFill>
                <a:effectLst>
                  <a:outerShdw blurRad="38100" dist="38100" dir="2700000" algn="tl">
                    <a:srgbClr val="C0C0C0"/>
                  </a:outerShdw>
                </a:effectLst>
              </a:rPr>
              <a:t>The Berlin Wall Goes Up (1961)</a:t>
            </a:r>
          </a:p>
        </p:txBody>
      </p:sp>
      <p:pic>
        <p:nvPicPr>
          <p:cNvPr id="83971" name="Picture 3" descr="clearpixel"/>
          <p:cNvPicPr>
            <a:picLocks noChangeAspect="1" noChangeArrowheads="1"/>
          </p:cNvPicPr>
          <p:nvPr/>
        </p:nvPicPr>
        <p:blipFill>
          <a:blip r:embed="rId2"/>
          <a:srcRect/>
          <a:stretch>
            <a:fillRect/>
          </a:stretch>
        </p:blipFill>
        <p:spPr bwMode="auto">
          <a:xfrm>
            <a:off x="2009775" y="-187325"/>
            <a:ext cx="95250" cy="9525"/>
          </a:xfrm>
          <a:prstGeom prst="rect">
            <a:avLst/>
          </a:prstGeom>
          <a:noFill/>
        </p:spPr>
      </p:pic>
      <p:pic>
        <p:nvPicPr>
          <p:cNvPr id="83972" name="Picture 4" descr="clearpixel"/>
          <p:cNvPicPr>
            <a:picLocks noChangeAspect="1" noChangeArrowheads="1"/>
          </p:cNvPicPr>
          <p:nvPr/>
        </p:nvPicPr>
        <p:blipFill>
          <a:blip r:embed="rId2"/>
          <a:srcRect/>
          <a:stretch>
            <a:fillRect/>
          </a:stretch>
        </p:blipFill>
        <p:spPr bwMode="auto">
          <a:xfrm>
            <a:off x="3135313" y="-461963"/>
            <a:ext cx="561975" cy="9525"/>
          </a:xfrm>
          <a:prstGeom prst="rect">
            <a:avLst/>
          </a:prstGeom>
          <a:noFill/>
        </p:spPr>
      </p:pic>
      <p:pic>
        <p:nvPicPr>
          <p:cNvPr id="83973" name="Picture 5" descr="clearpixel"/>
          <p:cNvPicPr>
            <a:picLocks noChangeAspect="1" noChangeArrowheads="1"/>
          </p:cNvPicPr>
          <p:nvPr/>
        </p:nvPicPr>
        <p:blipFill>
          <a:blip r:embed="rId2"/>
          <a:srcRect/>
          <a:stretch>
            <a:fillRect/>
          </a:stretch>
        </p:blipFill>
        <p:spPr bwMode="auto">
          <a:xfrm>
            <a:off x="3597275" y="-187325"/>
            <a:ext cx="257175" cy="9525"/>
          </a:xfrm>
          <a:prstGeom prst="rect">
            <a:avLst/>
          </a:prstGeom>
          <a:noFill/>
        </p:spPr>
      </p:pic>
      <p:pic>
        <p:nvPicPr>
          <p:cNvPr id="83974" name="Picture 6" descr="clearpixel"/>
          <p:cNvPicPr>
            <a:picLocks noChangeAspect="1" noChangeArrowheads="1"/>
          </p:cNvPicPr>
          <p:nvPr/>
        </p:nvPicPr>
        <p:blipFill>
          <a:blip r:embed="rId2"/>
          <a:srcRect/>
          <a:stretch>
            <a:fillRect/>
          </a:stretch>
        </p:blipFill>
        <p:spPr bwMode="auto">
          <a:xfrm>
            <a:off x="4362450" y="-187325"/>
            <a:ext cx="161925" cy="9525"/>
          </a:xfrm>
          <a:prstGeom prst="rect">
            <a:avLst/>
          </a:prstGeom>
          <a:noFill/>
        </p:spPr>
      </p:pic>
      <p:pic>
        <p:nvPicPr>
          <p:cNvPr id="83975" name="Picture 7" descr="clearpixel"/>
          <p:cNvPicPr>
            <a:picLocks noChangeAspect="1" noChangeArrowheads="1"/>
          </p:cNvPicPr>
          <p:nvPr/>
        </p:nvPicPr>
        <p:blipFill>
          <a:blip r:embed="rId2"/>
          <a:srcRect/>
          <a:stretch>
            <a:fillRect/>
          </a:stretch>
        </p:blipFill>
        <p:spPr bwMode="auto">
          <a:xfrm>
            <a:off x="4610100" y="-461963"/>
            <a:ext cx="1352550" cy="9525"/>
          </a:xfrm>
          <a:prstGeom prst="rect">
            <a:avLst/>
          </a:prstGeom>
          <a:noFill/>
        </p:spPr>
      </p:pic>
      <p:pic>
        <p:nvPicPr>
          <p:cNvPr id="83976" name="Picture 8" descr="clearpixel"/>
          <p:cNvPicPr>
            <a:picLocks noChangeAspect="1" noChangeArrowheads="1"/>
          </p:cNvPicPr>
          <p:nvPr/>
        </p:nvPicPr>
        <p:blipFill>
          <a:blip r:embed="rId2"/>
          <a:srcRect/>
          <a:stretch>
            <a:fillRect/>
          </a:stretch>
        </p:blipFill>
        <p:spPr bwMode="auto">
          <a:xfrm>
            <a:off x="5781675" y="-187325"/>
            <a:ext cx="295275" cy="9525"/>
          </a:xfrm>
          <a:prstGeom prst="rect">
            <a:avLst/>
          </a:prstGeom>
          <a:noFill/>
        </p:spPr>
      </p:pic>
      <p:pic>
        <p:nvPicPr>
          <p:cNvPr id="83977" name="Picture 9" descr="Berlin_Wall-1"/>
          <p:cNvPicPr>
            <a:picLocks noChangeAspect="1" noChangeArrowheads="1"/>
          </p:cNvPicPr>
          <p:nvPr/>
        </p:nvPicPr>
        <p:blipFill>
          <a:blip r:embed="rId3" cstate="print">
            <a:lum contrast="6000"/>
          </a:blip>
          <a:srcRect/>
          <a:stretch>
            <a:fillRect/>
          </a:stretch>
        </p:blipFill>
        <p:spPr bwMode="auto">
          <a:xfrm>
            <a:off x="1752600" y="990600"/>
            <a:ext cx="4343400" cy="2930525"/>
          </a:xfrm>
          <a:prstGeom prst="rect">
            <a:avLst/>
          </a:prstGeom>
          <a:noFill/>
          <a:ln w="9525">
            <a:solidFill>
              <a:schemeClr val="tx1"/>
            </a:solidFill>
            <a:miter lim="800000"/>
            <a:headEnd/>
            <a:tailEnd/>
          </a:ln>
        </p:spPr>
      </p:pic>
      <p:sp>
        <p:nvSpPr>
          <p:cNvPr id="83978" name="Text Box 10"/>
          <p:cNvSpPr txBox="1">
            <a:spLocks noChangeArrowheads="1"/>
          </p:cNvSpPr>
          <p:nvPr/>
        </p:nvSpPr>
        <p:spPr bwMode="auto">
          <a:xfrm>
            <a:off x="1905000" y="5715000"/>
            <a:ext cx="2057400" cy="822325"/>
          </a:xfrm>
          <a:prstGeom prst="rect">
            <a:avLst/>
          </a:prstGeom>
          <a:noFill/>
          <a:ln w="9525">
            <a:noFill/>
            <a:miter lim="800000"/>
            <a:headEnd/>
            <a:tailEnd/>
          </a:ln>
          <a:effectLst/>
        </p:spPr>
        <p:txBody>
          <a:bodyPr>
            <a:spAutoFit/>
          </a:bodyPr>
          <a:lstStyle/>
          <a:p>
            <a:pPr algn="r">
              <a:spcBef>
                <a:spcPct val="50000"/>
              </a:spcBef>
            </a:pPr>
            <a:r>
              <a:rPr lang="en-US" sz="2400" b="1">
                <a:solidFill>
                  <a:srgbClr val="FF0000"/>
                </a:solidFill>
                <a:effectLst>
                  <a:outerShdw blurRad="38100" dist="38100" dir="2700000" algn="tl">
                    <a:srgbClr val="C0C0C0"/>
                  </a:outerShdw>
                </a:effectLst>
                <a:latin typeface="Comic Sans MS" pitchFamily="66" charset="0"/>
              </a:rPr>
              <a:t>Checkpoint</a:t>
            </a:r>
            <a:br>
              <a:rPr lang="en-US" sz="2400" b="1">
                <a:solidFill>
                  <a:srgbClr val="FF0000"/>
                </a:solidFill>
                <a:effectLst>
                  <a:outerShdw blurRad="38100" dist="38100" dir="2700000" algn="tl">
                    <a:srgbClr val="C0C0C0"/>
                  </a:outerShdw>
                </a:effectLst>
                <a:latin typeface="Comic Sans MS" pitchFamily="66" charset="0"/>
              </a:rPr>
            </a:br>
            <a:r>
              <a:rPr lang="en-US" sz="2400" b="1">
                <a:solidFill>
                  <a:srgbClr val="FF0000"/>
                </a:solidFill>
                <a:effectLst>
                  <a:outerShdw blurRad="38100" dist="38100" dir="2700000" algn="tl">
                    <a:srgbClr val="C0C0C0"/>
                  </a:outerShdw>
                </a:effectLst>
                <a:latin typeface="Comic Sans MS" pitchFamily="66" charset="0"/>
              </a:rPr>
              <a:t>Charlie</a:t>
            </a:r>
          </a:p>
        </p:txBody>
      </p:sp>
      <p:pic>
        <p:nvPicPr>
          <p:cNvPr id="83979" name="Picture 11" descr="Checkpoint Charlie"/>
          <p:cNvPicPr>
            <a:picLocks noChangeAspect="1" noChangeArrowheads="1"/>
          </p:cNvPicPr>
          <p:nvPr/>
        </p:nvPicPr>
        <p:blipFill>
          <a:blip r:embed="rId4" cstate="print">
            <a:lum bright="-6000" contrast="6000"/>
          </a:blip>
          <a:srcRect l="3163" r="11005"/>
          <a:stretch>
            <a:fillRect/>
          </a:stretch>
        </p:blipFill>
        <p:spPr bwMode="auto">
          <a:xfrm>
            <a:off x="4038600" y="3733800"/>
            <a:ext cx="4876800" cy="2936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979"/>
                                        </p:tgtEl>
                                        <p:attrNameLst>
                                          <p:attrName>style.visibility</p:attrName>
                                        </p:attrNameLst>
                                      </p:cBhvr>
                                      <p:to>
                                        <p:strVal val="visible"/>
                                      </p:to>
                                    </p:set>
                                    <p:animEffect transition="in" filter="wipe(left)">
                                      <p:cBhvr>
                                        <p:cTn id="7" dur="500"/>
                                        <p:tgtEl>
                                          <p:spTgt spid="8397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978"/>
                                        </p:tgtEl>
                                        <p:attrNameLst>
                                          <p:attrName>style.visibility</p:attrName>
                                        </p:attrNameLst>
                                      </p:cBhvr>
                                      <p:to>
                                        <p:strVal val="visible"/>
                                      </p:to>
                                    </p:set>
                                    <p:animEffect transition="in" filter="dissolve">
                                      <p:cBhvr>
                                        <p:cTn id="10" dur="5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4114800" y="457200"/>
            <a:ext cx="4800600" cy="1158875"/>
          </a:xfrm>
          <a:prstGeom prst="rect">
            <a:avLst/>
          </a:prstGeom>
          <a:noFill/>
          <a:ln w="9525">
            <a:noFill/>
            <a:miter lim="800000"/>
            <a:headEnd/>
            <a:tailEnd/>
          </a:ln>
          <a:effectLst/>
        </p:spPr>
        <p:txBody>
          <a:bodyPr anchor="ctr">
            <a:spAutoFit/>
          </a:bodyPr>
          <a:lstStyle/>
          <a:p>
            <a:pPr algn="r">
              <a:spcBef>
                <a:spcPct val="50000"/>
              </a:spcBef>
            </a:pPr>
            <a:r>
              <a:rPr lang="en-US" sz="3500" b="1" i="1">
                <a:solidFill>
                  <a:srgbClr val="D40000"/>
                </a:solidFill>
                <a:effectLst>
                  <a:outerShdw blurRad="38100" dist="38100" dir="2700000" algn="tl">
                    <a:srgbClr val="C0C0C0"/>
                  </a:outerShdw>
                </a:effectLst>
              </a:rPr>
              <a:t>Ich bin ein Berliner!</a:t>
            </a:r>
            <a:r>
              <a:rPr lang="en-US" sz="3500" b="1">
                <a:solidFill>
                  <a:srgbClr val="D40000"/>
                </a:solidFill>
                <a:effectLst>
                  <a:outerShdw blurRad="38100" dist="38100" dir="2700000" algn="tl">
                    <a:srgbClr val="C0C0C0"/>
                  </a:outerShdw>
                </a:effectLst>
              </a:rPr>
              <a:t> </a:t>
            </a:r>
            <a:br>
              <a:rPr lang="en-US" sz="3500" b="1">
                <a:solidFill>
                  <a:srgbClr val="D40000"/>
                </a:solidFill>
                <a:effectLst>
                  <a:outerShdw blurRad="38100" dist="38100" dir="2700000" algn="tl">
                    <a:srgbClr val="C0C0C0"/>
                  </a:outerShdw>
                </a:effectLst>
              </a:rPr>
            </a:br>
            <a:r>
              <a:rPr lang="en-US" sz="3500" b="1">
                <a:solidFill>
                  <a:srgbClr val="D40000"/>
                </a:solidFill>
                <a:effectLst>
                  <a:outerShdw blurRad="38100" dist="38100" dir="2700000" algn="tl">
                    <a:srgbClr val="C0C0C0"/>
                  </a:outerShdw>
                </a:effectLst>
              </a:rPr>
              <a:t>(1963)</a:t>
            </a:r>
          </a:p>
        </p:txBody>
      </p:sp>
      <p:pic>
        <p:nvPicPr>
          <p:cNvPr id="84995" name="Picture 3" descr="clearpixel"/>
          <p:cNvPicPr>
            <a:picLocks noChangeAspect="1" noChangeArrowheads="1"/>
          </p:cNvPicPr>
          <p:nvPr/>
        </p:nvPicPr>
        <p:blipFill>
          <a:blip r:embed="rId2"/>
          <a:srcRect/>
          <a:stretch>
            <a:fillRect/>
          </a:stretch>
        </p:blipFill>
        <p:spPr bwMode="auto">
          <a:xfrm>
            <a:off x="2009775" y="-187325"/>
            <a:ext cx="95250" cy="9525"/>
          </a:xfrm>
          <a:prstGeom prst="rect">
            <a:avLst/>
          </a:prstGeom>
          <a:noFill/>
        </p:spPr>
      </p:pic>
      <p:pic>
        <p:nvPicPr>
          <p:cNvPr id="84996" name="Picture 4" descr="clearpixel"/>
          <p:cNvPicPr>
            <a:picLocks noChangeAspect="1" noChangeArrowheads="1"/>
          </p:cNvPicPr>
          <p:nvPr/>
        </p:nvPicPr>
        <p:blipFill>
          <a:blip r:embed="rId2"/>
          <a:srcRect/>
          <a:stretch>
            <a:fillRect/>
          </a:stretch>
        </p:blipFill>
        <p:spPr bwMode="auto">
          <a:xfrm>
            <a:off x="3135313" y="-461963"/>
            <a:ext cx="561975" cy="9525"/>
          </a:xfrm>
          <a:prstGeom prst="rect">
            <a:avLst/>
          </a:prstGeom>
          <a:noFill/>
        </p:spPr>
      </p:pic>
      <p:pic>
        <p:nvPicPr>
          <p:cNvPr id="84997" name="Picture 5" descr="clearpixel"/>
          <p:cNvPicPr>
            <a:picLocks noChangeAspect="1" noChangeArrowheads="1"/>
          </p:cNvPicPr>
          <p:nvPr/>
        </p:nvPicPr>
        <p:blipFill>
          <a:blip r:embed="rId2"/>
          <a:srcRect/>
          <a:stretch>
            <a:fillRect/>
          </a:stretch>
        </p:blipFill>
        <p:spPr bwMode="auto">
          <a:xfrm>
            <a:off x="3597275" y="-187325"/>
            <a:ext cx="257175" cy="9525"/>
          </a:xfrm>
          <a:prstGeom prst="rect">
            <a:avLst/>
          </a:prstGeom>
          <a:noFill/>
        </p:spPr>
      </p:pic>
      <p:pic>
        <p:nvPicPr>
          <p:cNvPr id="84998" name="Picture 6" descr="clearpixel"/>
          <p:cNvPicPr>
            <a:picLocks noChangeAspect="1" noChangeArrowheads="1"/>
          </p:cNvPicPr>
          <p:nvPr/>
        </p:nvPicPr>
        <p:blipFill>
          <a:blip r:embed="rId2"/>
          <a:srcRect/>
          <a:stretch>
            <a:fillRect/>
          </a:stretch>
        </p:blipFill>
        <p:spPr bwMode="auto">
          <a:xfrm>
            <a:off x="4362450" y="-187325"/>
            <a:ext cx="161925" cy="9525"/>
          </a:xfrm>
          <a:prstGeom prst="rect">
            <a:avLst/>
          </a:prstGeom>
          <a:noFill/>
        </p:spPr>
      </p:pic>
      <p:pic>
        <p:nvPicPr>
          <p:cNvPr id="84999" name="Picture 7" descr="clearpixel"/>
          <p:cNvPicPr>
            <a:picLocks noChangeAspect="1" noChangeArrowheads="1"/>
          </p:cNvPicPr>
          <p:nvPr/>
        </p:nvPicPr>
        <p:blipFill>
          <a:blip r:embed="rId2"/>
          <a:srcRect/>
          <a:stretch>
            <a:fillRect/>
          </a:stretch>
        </p:blipFill>
        <p:spPr bwMode="auto">
          <a:xfrm>
            <a:off x="4610100" y="-461963"/>
            <a:ext cx="1352550" cy="9525"/>
          </a:xfrm>
          <a:prstGeom prst="rect">
            <a:avLst/>
          </a:prstGeom>
          <a:noFill/>
        </p:spPr>
      </p:pic>
      <p:pic>
        <p:nvPicPr>
          <p:cNvPr id="85000" name="Picture 8" descr="clearpixel"/>
          <p:cNvPicPr>
            <a:picLocks noChangeAspect="1" noChangeArrowheads="1"/>
          </p:cNvPicPr>
          <p:nvPr/>
        </p:nvPicPr>
        <p:blipFill>
          <a:blip r:embed="rId2"/>
          <a:srcRect/>
          <a:stretch>
            <a:fillRect/>
          </a:stretch>
        </p:blipFill>
        <p:spPr bwMode="auto">
          <a:xfrm>
            <a:off x="5781675" y="-187325"/>
            <a:ext cx="295275" cy="9525"/>
          </a:xfrm>
          <a:prstGeom prst="rect">
            <a:avLst/>
          </a:prstGeom>
          <a:noFill/>
        </p:spPr>
      </p:pic>
      <p:sp>
        <p:nvSpPr>
          <p:cNvPr id="85001" name="Text Box 9"/>
          <p:cNvSpPr txBox="1">
            <a:spLocks noChangeArrowheads="1"/>
          </p:cNvSpPr>
          <p:nvPr/>
        </p:nvSpPr>
        <p:spPr bwMode="auto">
          <a:xfrm>
            <a:off x="1752600" y="4038600"/>
            <a:ext cx="2895600" cy="1552575"/>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latin typeface="Comic Sans MS" pitchFamily="66" charset="0"/>
              </a:rPr>
              <a:t>President Kennedy tells Berliners that the West is with them!</a:t>
            </a:r>
          </a:p>
        </p:txBody>
      </p:sp>
      <p:pic>
        <p:nvPicPr>
          <p:cNvPr id="85002" name="Picture 10" descr="JFK in Berlin-1963-1"/>
          <p:cNvPicPr>
            <a:picLocks noChangeAspect="1" noChangeArrowheads="1"/>
          </p:cNvPicPr>
          <p:nvPr/>
        </p:nvPicPr>
        <p:blipFill>
          <a:blip r:embed="rId3" cstate="print">
            <a:lum contrast="6000"/>
          </a:blip>
          <a:srcRect/>
          <a:stretch>
            <a:fillRect/>
          </a:stretch>
        </p:blipFill>
        <p:spPr bwMode="auto">
          <a:xfrm>
            <a:off x="4876800" y="2286000"/>
            <a:ext cx="3992563" cy="4038600"/>
          </a:xfrm>
          <a:prstGeom prst="rect">
            <a:avLst/>
          </a:prstGeom>
          <a:noFill/>
          <a:ln w="9525">
            <a:solidFill>
              <a:schemeClr val="tx1"/>
            </a:solidFill>
            <a:miter lim="800000"/>
            <a:headEnd/>
            <a:tailEnd/>
          </a:ln>
        </p:spPr>
      </p:pic>
      <p:pic>
        <p:nvPicPr>
          <p:cNvPr id="85003" name="Picture 11" descr="Ich Bin Ein Berliner"/>
          <p:cNvPicPr>
            <a:picLocks noChangeAspect="1" noChangeArrowheads="1"/>
          </p:cNvPicPr>
          <p:nvPr/>
        </p:nvPicPr>
        <p:blipFill>
          <a:blip r:embed="rId4" cstate="print">
            <a:lum contrast="6000"/>
          </a:blip>
          <a:srcRect/>
          <a:stretch>
            <a:fillRect/>
          </a:stretch>
        </p:blipFill>
        <p:spPr bwMode="auto">
          <a:xfrm>
            <a:off x="1828800" y="1371600"/>
            <a:ext cx="2743200" cy="25066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752600" y="257175"/>
            <a:ext cx="7086600" cy="1190625"/>
          </a:xfrm>
          <a:prstGeom prst="rect">
            <a:avLst/>
          </a:prstGeom>
          <a:noFill/>
          <a:ln w="9525">
            <a:noFill/>
            <a:miter lim="800000"/>
            <a:headEnd/>
            <a:tailEnd/>
          </a:ln>
          <a:effectLst/>
        </p:spPr>
        <p:txBody>
          <a:bodyPr>
            <a:spAutoFit/>
          </a:bodyPr>
          <a:lstStyle/>
          <a:p>
            <a:pPr algn="ctr">
              <a:spcBef>
                <a:spcPct val="50000"/>
              </a:spcBef>
            </a:pPr>
            <a:r>
              <a:rPr lang="en-US" sz="3600" b="1">
                <a:solidFill>
                  <a:srgbClr val="D40000"/>
                </a:solidFill>
                <a:effectLst>
                  <a:outerShdw blurRad="38100" dist="38100" dir="2700000" algn="tl">
                    <a:srgbClr val="C0C0C0"/>
                  </a:outerShdw>
                </a:effectLst>
              </a:rPr>
              <a:t>Khruschev Embraces Castro,</a:t>
            </a:r>
            <a:br>
              <a:rPr lang="en-US" sz="3600" b="1">
                <a:solidFill>
                  <a:srgbClr val="D40000"/>
                </a:solidFill>
                <a:effectLst>
                  <a:outerShdw blurRad="38100" dist="38100" dir="2700000" algn="tl">
                    <a:srgbClr val="C0C0C0"/>
                  </a:outerShdw>
                </a:effectLst>
              </a:rPr>
            </a:br>
            <a:r>
              <a:rPr lang="en-US" sz="3600" b="1">
                <a:solidFill>
                  <a:srgbClr val="D40000"/>
                </a:solidFill>
                <a:effectLst>
                  <a:outerShdw blurRad="38100" dist="38100" dir="2700000" algn="tl">
                    <a:srgbClr val="C0C0C0"/>
                  </a:outerShdw>
                </a:effectLst>
              </a:rPr>
              <a:t>1961</a:t>
            </a:r>
          </a:p>
        </p:txBody>
      </p:sp>
      <p:pic>
        <p:nvPicPr>
          <p:cNvPr id="86019" name="Picture 3" descr="Castro_Khrushchev"/>
          <p:cNvPicPr>
            <a:picLocks noChangeAspect="1" noChangeArrowheads="1"/>
          </p:cNvPicPr>
          <p:nvPr/>
        </p:nvPicPr>
        <p:blipFill>
          <a:blip r:embed="rId2" cstate="print"/>
          <a:srcRect/>
          <a:stretch>
            <a:fillRect/>
          </a:stretch>
        </p:blipFill>
        <p:spPr bwMode="auto">
          <a:xfrm>
            <a:off x="2286000" y="1411288"/>
            <a:ext cx="6096000" cy="49895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Bay of Pigs Debacle (1961)</a:t>
            </a:r>
          </a:p>
        </p:txBody>
      </p:sp>
      <p:pic>
        <p:nvPicPr>
          <p:cNvPr id="87043" name="Picture 3" descr="poster-BayOfPigs-Alerta"/>
          <p:cNvPicPr>
            <a:picLocks noChangeAspect="1" noChangeArrowheads="1"/>
          </p:cNvPicPr>
          <p:nvPr/>
        </p:nvPicPr>
        <p:blipFill>
          <a:blip r:embed="rId2" cstate="print">
            <a:lum contrast="6000"/>
          </a:blip>
          <a:srcRect/>
          <a:stretch>
            <a:fillRect/>
          </a:stretch>
        </p:blipFill>
        <p:spPr bwMode="auto">
          <a:xfrm>
            <a:off x="2057400" y="1066800"/>
            <a:ext cx="1979613" cy="2870200"/>
          </a:xfrm>
          <a:prstGeom prst="rect">
            <a:avLst/>
          </a:prstGeom>
          <a:noFill/>
          <a:ln w="9525">
            <a:solidFill>
              <a:schemeClr val="tx1"/>
            </a:solidFill>
            <a:miter lim="800000"/>
            <a:headEnd/>
            <a:tailEnd/>
          </a:ln>
        </p:spPr>
      </p:pic>
      <p:pic>
        <p:nvPicPr>
          <p:cNvPr id="87044" name="Picture 4" descr="BayOfPigs-Castro"/>
          <p:cNvPicPr>
            <a:picLocks noChangeAspect="1" noChangeArrowheads="1"/>
          </p:cNvPicPr>
          <p:nvPr/>
        </p:nvPicPr>
        <p:blipFill>
          <a:blip r:embed="rId3" cstate="print">
            <a:lum contrast="6000"/>
          </a:blip>
          <a:srcRect l="3999" t="6316" r="3999" b="5263"/>
          <a:stretch>
            <a:fillRect/>
          </a:stretch>
        </p:blipFill>
        <p:spPr bwMode="auto">
          <a:xfrm>
            <a:off x="1981200" y="4267200"/>
            <a:ext cx="1752600" cy="2133600"/>
          </a:xfrm>
          <a:prstGeom prst="rect">
            <a:avLst/>
          </a:prstGeom>
          <a:noFill/>
          <a:ln w="9525">
            <a:solidFill>
              <a:schemeClr val="tx1"/>
            </a:solidFill>
            <a:miter lim="800000"/>
            <a:headEnd/>
            <a:tailEnd/>
          </a:ln>
        </p:spPr>
      </p:pic>
      <p:pic>
        <p:nvPicPr>
          <p:cNvPr id="87045" name="Picture 5" descr="BayOfPigs-CubanTroopsAwaitingInvasion"/>
          <p:cNvPicPr>
            <a:picLocks noChangeAspect="1" noChangeArrowheads="1"/>
          </p:cNvPicPr>
          <p:nvPr/>
        </p:nvPicPr>
        <p:blipFill>
          <a:blip r:embed="rId4" cstate="print">
            <a:lum bright="-6000" contrast="6000"/>
          </a:blip>
          <a:srcRect t="2402" r="456"/>
          <a:stretch>
            <a:fillRect/>
          </a:stretch>
        </p:blipFill>
        <p:spPr bwMode="auto">
          <a:xfrm>
            <a:off x="4343400" y="3352800"/>
            <a:ext cx="4495800" cy="3097213"/>
          </a:xfrm>
          <a:prstGeom prst="rect">
            <a:avLst/>
          </a:prstGeom>
          <a:noFill/>
          <a:ln w="9525">
            <a:solidFill>
              <a:schemeClr val="tx1"/>
            </a:solidFill>
            <a:miter lim="800000"/>
            <a:headEnd/>
            <a:tailEnd/>
          </a:ln>
        </p:spPr>
      </p:pic>
      <p:pic>
        <p:nvPicPr>
          <p:cNvPr id="87046" name="Picture 6" descr="map-Bay of Pigs-1961"/>
          <p:cNvPicPr>
            <a:picLocks noChangeAspect="1" noChangeArrowheads="1"/>
          </p:cNvPicPr>
          <p:nvPr/>
        </p:nvPicPr>
        <p:blipFill>
          <a:blip r:embed="rId5" cstate="print">
            <a:lum contrast="6000"/>
          </a:blip>
          <a:srcRect/>
          <a:stretch>
            <a:fillRect/>
          </a:stretch>
        </p:blipFill>
        <p:spPr bwMode="auto">
          <a:xfrm>
            <a:off x="5715000" y="914400"/>
            <a:ext cx="19050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dissolve">
                                      <p:cBhvr>
                                        <p:cTn id="7" dur="1000"/>
                                        <p:tgtEl>
                                          <p:spTgt spid="87043"/>
                                        </p:tgtEl>
                                      </p:cBhvr>
                                    </p:animEffect>
                                  </p:childTnLst>
                                </p:cTn>
                              </p:par>
                            </p:childTnLst>
                          </p:cTn>
                        </p:par>
                        <p:par>
                          <p:cTn id="8" fill="hold">
                            <p:stCondLst>
                              <p:cond delay="1000"/>
                            </p:stCondLst>
                            <p:childTnLst>
                              <p:par>
                                <p:cTn id="9" presetID="20" presetClass="entr" presetSubtype="0" fill="hold" nodeType="afterEffect">
                                  <p:stCondLst>
                                    <p:cond delay="1000"/>
                                  </p:stCondLst>
                                  <p:childTnLst>
                                    <p:set>
                                      <p:cBhvr>
                                        <p:cTn id="10" dur="1" fill="hold">
                                          <p:stCondLst>
                                            <p:cond delay="0"/>
                                          </p:stCondLst>
                                        </p:cTn>
                                        <p:tgtEl>
                                          <p:spTgt spid="87045"/>
                                        </p:tgtEl>
                                        <p:attrNameLst>
                                          <p:attrName>style.visibility</p:attrName>
                                        </p:attrNameLst>
                                      </p:cBhvr>
                                      <p:to>
                                        <p:strVal val="visible"/>
                                      </p:to>
                                    </p:set>
                                    <p:animEffect transition="in" filter="wedge">
                                      <p:cBhvr>
                                        <p:cTn id="11" dur="1000"/>
                                        <p:tgtEl>
                                          <p:spTgt spid="87045"/>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87044"/>
                                        </p:tgtEl>
                                        <p:attrNameLst>
                                          <p:attrName>style.visibility</p:attrName>
                                        </p:attrNameLst>
                                      </p:cBhvr>
                                      <p:to>
                                        <p:strVal val="visible"/>
                                      </p:to>
                                    </p:set>
                                    <p:animEffect transition="in" filter="fade">
                                      <p:cBhvr>
                                        <p:cTn id="15" dur="2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Cuban Missile Crisis (1962)</a:t>
            </a:r>
          </a:p>
        </p:txBody>
      </p:sp>
      <p:pic>
        <p:nvPicPr>
          <p:cNvPr id="88067" name="Picture 3" descr="cuban-missiles"/>
          <p:cNvPicPr>
            <a:picLocks noChangeAspect="1" noChangeArrowheads="1"/>
          </p:cNvPicPr>
          <p:nvPr/>
        </p:nvPicPr>
        <p:blipFill>
          <a:blip r:embed="rId2" cstate="print"/>
          <a:srcRect/>
          <a:stretch>
            <a:fillRect/>
          </a:stretch>
        </p:blipFill>
        <p:spPr bwMode="auto">
          <a:xfrm>
            <a:off x="2667000" y="990600"/>
            <a:ext cx="5341938" cy="5410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752600" y="3048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Cuban Missile Crisis (1962)</a:t>
            </a:r>
          </a:p>
        </p:txBody>
      </p:sp>
      <p:pic>
        <p:nvPicPr>
          <p:cNvPr id="89091" name="Picture 3" descr="cartoon-CubanMissilCrisis"/>
          <p:cNvPicPr>
            <a:picLocks noChangeAspect="1" noChangeArrowheads="1"/>
          </p:cNvPicPr>
          <p:nvPr/>
        </p:nvPicPr>
        <p:blipFill>
          <a:blip r:embed="rId2" cstate="print">
            <a:lum bright="-6000" contrast="6000"/>
          </a:blip>
          <a:srcRect l="3334" t="4903" r="2000"/>
          <a:stretch>
            <a:fillRect/>
          </a:stretch>
        </p:blipFill>
        <p:spPr bwMode="auto">
          <a:xfrm>
            <a:off x="2057400" y="1143000"/>
            <a:ext cx="6477000" cy="4425950"/>
          </a:xfrm>
          <a:prstGeom prst="rect">
            <a:avLst/>
          </a:prstGeom>
          <a:noFill/>
          <a:ln w="9525">
            <a:solidFill>
              <a:schemeClr val="tx1"/>
            </a:solidFill>
            <a:miter lim="800000"/>
            <a:headEnd/>
            <a:tailEnd/>
          </a:ln>
        </p:spPr>
      </p:pic>
      <p:sp>
        <p:nvSpPr>
          <p:cNvPr id="89092" name="Text Box 4"/>
          <p:cNvSpPr txBox="1">
            <a:spLocks noChangeArrowheads="1"/>
          </p:cNvSpPr>
          <p:nvPr/>
        </p:nvSpPr>
        <p:spPr bwMode="auto">
          <a:xfrm>
            <a:off x="1752600" y="5730875"/>
            <a:ext cx="7162800" cy="822325"/>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latin typeface="Comic Sans MS" pitchFamily="66" charset="0"/>
              </a:rPr>
              <a:t>We went eyeball-to-eyeball with the Russians, and the other man blinked!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Cuban Missile Crisis (1962)</a:t>
            </a:r>
          </a:p>
        </p:txBody>
      </p:sp>
      <p:pic>
        <p:nvPicPr>
          <p:cNvPr id="90115" name="Picture 3" descr="map-Cuban Missile Crisis, 1962"/>
          <p:cNvPicPr>
            <a:picLocks noChangeAspect="1" noChangeArrowheads="1"/>
          </p:cNvPicPr>
          <p:nvPr/>
        </p:nvPicPr>
        <p:blipFill>
          <a:blip r:embed="rId2" cstate="print">
            <a:lum bright="-6000" contrast="6000"/>
          </a:blip>
          <a:srcRect/>
          <a:stretch>
            <a:fillRect/>
          </a:stretch>
        </p:blipFill>
        <p:spPr bwMode="auto">
          <a:xfrm>
            <a:off x="4343400" y="1600200"/>
            <a:ext cx="4510088" cy="4927600"/>
          </a:xfrm>
          <a:prstGeom prst="rect">
            <a:avLst/>
          </a:prstGeom>
          <a:noFill/>
          <a:ln w="9525">
            <a:solidFill>
              <a:schemeClr val="tx1"/>
            </a:solidFill>
            <a:miter lim="800000"/>
            <a:headEnd/>
            <a:tailEnd/>
          </a:ln>
        </p:spPr>
      </p:pic>
      <p:pic>
        <p:nvPicPr>
          <p:cNvPr id="90116" name="Picture 4" descr="CubanMissileCrisis-all3men"/>
          <p:cNvPicPr>
            <a:picLocks noChangeAspect="1" noChangeArrowheads="1"/>
          </p:cNvPicPr>
          <p:nvPr/>
        </p:nvPicPr>
        <p:blipFill>
          <a:blip r:embed="rId3" cstate="print"/>
          <a:srcRect/>
          <a:stretch>
            <a:fillRect/>
          </a:stretch>
        </p:blipFill>
        <p:spPr bwMode="auto">
          <a:xfrm>
            <a:off x="1676400" y="990600"/>
            <a:ext cx="2857500" cy="1714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The Ideological Struggle</a:t>
            </a:r>
          </a:p>
        </p:txBody>
      </p:sp>
      <p:sp>
        <p:nvSpPr>
          <p:cNvPr id="3085" name="Text Box 13"/>
          <p:cNvSpPr txBox="1">
            <a:spLocks noChangeArrowheads="1"/>
          </p:cNvSpPr>
          <p:nvPr/>
        </p:nvSpPr>
        <p:spPr bwMode="auto">
          <a:xfrm>
            <a:off x="1905000" y="1066800"/>
            <a:ext cx="2133600" cy="1311275"/>
          </a:xfrm>
          <a:prstGeom prst="rect">
            <a:avLst/>
          </a:prstGeom>
          <a:noFill/>
          <a:ln w="9525">
            <a:noFill/>
            <a:miter lim="800000"/>
            <a:headEnd/>
            <a:tailEnd/>
          </a:ln>
          <a:effectLst/>
        </p:spPr>
        <p:txBody>
          <a:bodyPr>
            <a:spAutoFit/>
          </a:bodyPr>
          <a:lstStyle/>
          <a:p>
            <a:pPr algn="ctr">
              <a:spcBef>
                <a:spcPct val="50000"/>
              </a:spcBef>
            </a:pPr>
            <a:r>
              <a:rPr lang="en-US" sz="2000" b="1">
                <a:solidFill>
                  <a:srgbClr val="FF0000"/>
                </a:solidFill>
                <a:latin typeface="Comic Sans MS" pitchFamily="66" charset="0"/>
              </a:rPr>
              <a:t>Soviet &amp; Eastern Bloc Nations</a:t>
            </a:r>
            <a:br>
              <a:rPr lang="en-US" sz="2000" b="1">
                <a:solidFill>
                  <a:srgbClr val="FF0000"/>
                </a:solidFill>
                <a:latin typeface="Comic Sans MS" pitchFamily="66" charset="0"/>
              </a:rPr>
            </a:br>
            <a:r>
              <a:rPr lang="en-US" sz="2000" b="1">
                <a:solidFill>
                  <a:srgbClr val="FF0000"/>
                </a:solidFill>
                <a:latin typeface="Comic Sans MS" pitchFamily="66" charset="0"/>
              </a:rPr>
              <a:t>[“Iron Curtain”]</a:t>
            </a:r>
          </a:p>
        </p:txBody>
      </p:sp>
      <p:sp>
        <p:nvSpPr>
          <p:cNvPr id="3086" name="Text Box 14"/>
          <p:cNvSpPr txBox="1">
            <a:spLocks noChangeArrowheads="1"/>
          </p:cNvSpPr>
          <p:nvPr/>
        </p:nvSpPr>
        <p:spPr bwMode="auto">
          <a:xfrm>
            <a:off x="6629400" y="1143000"/>
            <a:ext cx="2057400" cy="1006475"/>
          </a:xfrm>
          <a:prstGeom prst="rect">
            <a:avLst/>
          </a:prstGeom>
          <a:noFill/>
          <a:ln w="9525">
            <a:noFill/>
            <a:miter lim="800000"/>
            <a:headEnd/>
            <a:tailEnd/>
          </a:ln>
          <a:effectLst/>
        </p:spPr>
        <p:txBody>
          <a:bodyPr>
            <a:spAutoFit/>
          </a:bodyPr>
          <a:lstStyle/>
          <a:p>
            <a:pPr algn="ctr">
              <a:spcBef>
                <a:spcPct val="50000"/>
              </a:spcBef>
            </a:pPr>
            <a:r>
              <a:rPr lang="en-US" sz="2000" b="1">
                <a:solidFill>
                  <a:schemeClr val="accent2"/>
                </a:solidFill>
                <a:latin typeface="Comic Sans MS" pitchFamily="66" charset="0"/>
              </a:rPr>
              <a:t>US &amp; the </a:t>
            </a:r>
            <a:br>
              <a:rPr lang="en-US" sz="2000" b="1">
                <a:solidFill>
                  <a:schemeClr val="accent2"/>
                </a:solidFill>
                <a:latin typeface="Comic Sans MS" pitchFamily="66" charset="0"/>
              </a:rPr>
            </a:br>
            <a:r>
              <a:rPr lang="en-US" sz="2000" b="1">
                <a:solidFill>
                  <a:schemeClr val="accent2"/>
                </a:solidFill>
                <a:latin typeface="Comic Sans MS" pitchFamily="66" charset="0"/>
              </a:rPr>
              <a:t>Western Democracies</a:t>
            </a:r>
          </a:p>
        </p:txBody>
      </p:sp>
      <p:sp>
        <p:nvSpPr>
          <p:cNvPr id="3087" name="AutoShape 15"/>
          <p:cNvSpPr>
            <a:spLocks noChangeArrowheads="1"/>
          </p:cNvSpPr>
          <p:nvPr/>
        </p:nvSpPr>
        <p:spPr bwMode="auto">
          <a:xfrm rot="4163949">
            <a:off x="4802981" y="1069182"/>
            <a:ext cx="985837" cy="1143000"/>
          </a:xfrm>
          <a:prstGeom prst="irregularSeal2">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a:prstShdw prst="shdw17" dist="17961" dir="2700000">
              <a:srgbClr val="825600">
                <a:gamma/>
                <a:shade val="60000"/>
                <a:invGamma/>
              </a:srgbClr>
            </a:prstShdw>
          </a:effectLst>
        </p:spPr>
        <p:txBody>
          <a:bodyPr wrap="none" anchor="ctr"/>
          <a:lstStyle/>
          <a:p>
            <a:endParaRPr lang="en-US"/>
          </a:p>
        </p:txBody>
      </p:sp>
      <p:sp>
        <p:nvSpPr>
          <p:cNvPr id="3088" name="Line 16"/>
          <p:cNvSpPr>
            <a:spLocks noChangeShapeType="1"/>
          </p:cNvSpPr>
          <p:nvPr/>
        </p:nvSpPr>
        <p:spPr bwMode="auto">
          <a:xfrm>
            <a:off x="3733800" y="1752600"/>
            <a:ext cx="914400" cy="0"/>
          </a:xfrm>
          <a:prstGeom prst="line">
            <a:avLst/>
          </a:prstGeom>
          <a:noFill/>
          <a:ln w="28575">
            <a:solidFill>
              <a:srgbClr val="D40000"/>
            </a:solidFill>
            <a:round/>
            <a:headEnd/>
            <a:tailEnd type="triangle" w="med" len="med"/>
          </a:ln>
          <a:effectLst/>
        </p:spPr>
        <p:txBody>
          <a:bodyPr/>
          <a:lstStyle/>
          <a:p>
            <a:endParaRPr lang="en-US"/>
          </a:p>
        </p:txBody>
      </p:sp>
      <p:sp>
        <p:nvSpPr>
          <p:cNvPr id="3089" name="Line 17"/>
          <p:cNvSpPr>
            <a:spLocks noChangeShapeType="1"/>
          </p:cNvSpPr>
          <p:nvPr/>
        </p:nvSpPr>
        <p:spPr bwMode="auto">
          <a:xfrm flipH="1">
            <a:off x="5943600" y="1752600"/>
            <a:ext cx="914400" cy="0"/>
          </a:xfrm>
          <a:prstGeom prst="line">
            <a:avLst/>
          </a:prstGeom>
          <a:noFill/>
          <a:ln w="28575">
            <a:solidFill>
              <a:schemeClr val="accent2"/>
            </a:solidFill>
            <a:round/>
            <a:headEnd/>
            <a:tailEnd type="triangle" w="med" len="med"/>
          </a:ln>
          <a:effectLst/>
        </p:spPr>
        <p:txBody>
          <a:bodyPr/>
          <a:lstStyle/>
          <a:p>
            <a:endParaRPr lang="en-US"/>
          </a:p>
        </p:txBody>
      </p:sp>
      <p:sp>
        <p:nvSpPr>
          <p:cNvPr id="3090" name="Text Box 18"/>
          <p:cNvSpPr txBox="1">
            <a:spLocks noChangeArrowheads="1"/>
          </p:cNvSpPr>
          <p:nvPr/>
        </p:nvSpPr>
        <p:spPr bwMode="auto">
          <a:xfrm>
            <a:off x="1828800" y="2514600"/>
            <a:ext cx="2895600" cy="641350"/>
          </a:xfrm>
          <a:prstGeom prst="rect">
            <a:avLst/>
          </a:prstGeom>
          <a:noFill/>
          <a:ln w="9525">
            <a:noFill/>
            <a:miter lim="800000"/>
            <a:headEnd/>
            <a:tailEnd/>
          </a:ln>
          <a:effectLst/>
        </p:spPr>
        <p:txBody>
          <a:bodyPr>
            <a:spAutoFit/>
          </a:bodyPr>
          <a:lstStyle/>
          <a:p>
            <a:pPr>
              <a:spcBef>
                <a:spcPct val="50000"/>
              </a:spcBef>
            </a:pPr>
            <a:r>
              <a:rPr lang="en-US" b="1" i="1">
                <a:solidFill>
                  <a:schemeClr val="tx2"/>
                </a:solidFill>
                <a:latin typeface="Comic Sans MS" pitchFamily="66" charset="0"/>
              </a:rPr>
              <a:t>GOAL</a:t>
            </a:r>
            <a:r>
              <a:rPr lang="en-US" b="1">
                <a:solidFill>
                  <a:schemeClr val="bg1"/>
                </a:solidFill>
                <a:latin typeface="Comic Sans MS" pitchFamily="66" charset="0"/>
              </a:rPr>
              <a:t> </a:t>
            </a:r>
            <a:r>
              <a:rPr lang="en-US" b="1">
                <a:solidFill>
                  <a:schemeClr val="tx2"/>
                </a:solidFill>
                <a:latin typeface="Comic Sans MS" pitchFamily="66" charset="0"/>
                <a:sym typeface="Wingdings" pitchFamily="2" charset="2"/>
              </a:rPr>
              <a:t> spread world-wide Communism</a:t>
            </a:r>
            <a:endParaRPr lang="en-US" b="1">
              <a:solidFill>
                <a:schemeClr val="tx2"/>
              </a:solidFill>
              <a:latin typeface="Comic Sans MS" pitchFamily="66" charset="0"/>
            </a:endParaRPr>
          </a:p>
        </p:txBody>
      </p:sp>
      <p:sp>
        <p:nvSpPr>
          <p:cNvPr id="3092" name="Text Box 20"/>
          <p:cNvSpPr txBox="1">
            <a:spLocks noChangeArrowheads="1"/>
          </p:cNvSpPr>
          <p:nvPr/>
        </p:nvSpPr>
        <p:spPr bwMode="auto">
          <a:xfrm>
            <a:off x="6096000" y="2514600"/>
            <a:ext cx="2895600" cy="1465263"/>
          </a:xfrm>
          <a:prstGeom prst="rect">
            <a:avLst/>
          </a:prstGeom>
          <a:noFill/>
          <a:ln w="9525">
            <a:noFill/>
            <a:miter lim="800000"/>
            <a:headEnd/>
            <a:tailEnd/>
          </a:ln>
          <a:effectLst/>
        </p:spPr>
        <p:txBody>
          <a:bodyPr>
            <a:spAutoFit/>
          </a:bodyPr>
          <a:lstStyle/>
          <a:p>
            <a:pPr>
              <a:spcBef>
                <a:spcPct val="50000"/>
              </a:spcBef>
            </a:pPr>
            <a:r>
              <a:rPr lang="en-US" b="1" i="1">
                <a:solidFill>
                  <a:schemeClr val="tx2"/>
                </a:solidFill>
                <a:latin typeface="Comic Sans MS" pitchFamily="66" charset="0"/>
              </a:rPr>
              <a:t>GOAL</a:t>
            </a:r>
            <a:r>
              <a:rPr lang="en-US" b="1">
                <a:solidFill>
                  <a:schemeClr val="tx2"/>
                </a:solidFill>
                <a:latin typeface="Comic Sans MS" pitchFamily="66" charset="0"/>
              </a:rPr>
              <a:t> </a:t>
            </a:r>
            <a:r>
              <a:rPr lang="en-US" b="1">
                <a:solidFill>
                  <a:schemeClr val="tx2"/>
                </a:solidFill>
                <a:latin typeface="Comic Sans MS" pitchFamily="66" charset="0"/>
                <a:sym typeface="Wingdings" pitchFamily="2" charset="2"/>
              </a:rPr>
              <a:t> </a:t>
            </a:r>
            <a:r>
              <a:rPr lang="en-US" b="1">
                <a:solidFill>
                  <a:srgbClr val="FF0000"/>
                </a:solidFill>
                <a:latin typeface="Comic Sans MS" pitchFamily="66" charset="0"/>
                <a:sym typeface="Wingdings" pitchFamily="2" charset="2"/>
              </a:rPr>
              <a:t>“Containment”</a:t>
            </a:r>
            <a:r>
              <a:rPr lang="en-US" b="1">
                <a:solidFill>
                  <a:schemeClr val="tx2"/>
                </a:solidFill>
                <a:latin typeface="Comic Sans MS" pitchFamily="66" charset="0"/>
                <a:sym typeface="Wingdings" pitchFamily="2" charset="2"/>
              </a:rPr>
              <a:t> of Communism &amp; the eventual collapse of the Communist world.</a:t>
            </a:r>
            <a:br>
              <a:rPr lang="en-US" b="1">
                <a:solidFill>
                  <a:schemeClr val="tx2"/>
                </a:solidFill>
                <a:latin typeface="Comic Sans MS" pitchFamily="66" charset="0"/>
                <a:sym typeface="Wingdings" pitchFamily="2" charset="2"/>
              </a:rPr>
            </a:br>
            <a:r>
              <a:rPr lang="en-US" b="1">
                <a:solidFill>
                  <a:srgbClr val="FF0000"/>
                </a:solidFill>
                <a:latin typeface="Comic Sans MS" pitchFamily="66" charset="0"/>
                <a:sym typeface="Wingdings" pitchFamily="2" charset="2"/>
              </a:rPr>
              <a:t>[George Kennan]</a:t>
            </a:r>
            <a:endParaRPr lang="en-US" b="1">
              <a:solidFill>
                <a:srgbClr val="FF0000"/>
              </a:solidFill>
              <a:latin typeface="Comic Sans MS" pitchFamily="66" charset="0"/>
            </a:endParaRPr>
          </a:p>
        </p:txBody>
      </p:sp>
      <p:sp>
        <p:nvSpPr>
          <p:cNvPr id="3093" name="Text Box 21"/>
          <p:cNvSpPr txBox="1">
            <a:spLocks noChangeArrowheads="1"/>
          </p:cNvSpPr>
          <p:nvPr/>
        </p:nvSpPr>
        <p:spPr bwMode="auto">
          <a:xfrm>
            <a:off x="1905000" y="3581400"/>
            <a:ext cx="6934200" cy="3140075"/>
          </a:xfrm>
          <a:prstGeom prst="rect">
            <a:avLst/>
          </a:prstGeom>
          <a:noFill/>
          <a:ln w="9525">
            <a:noFill/>
            <a:miter lim="800000"/>
            <a:headEnd/>
            <a:tailEnd/>
          </a:ln>
          <a:effectLst/>
        </p:spPr>
        <p:txBody>
          <a:bodyPr>
            <a:spAutoFit/>
          </a:bodyPr>
          <a:lstStyle/>
          <a:p>
            <a:pPr marL="342900" indent="-342900">
              <a:spcBef>
                <a:spcPct val="50000"/>
              </a:spcBef>
            </a:pPr>
            <a:r>
              <a:rPr lang="en-US" sz="2000" b="1" u="sng">
                <a:solidFill>
                  <a:schemeClr val="tx2"/>
                </a:solidFill>
                <a:latin typeface="Comic Sans MS" pitchFamily="66" charset="0"/>
              </a:rPr>
              <a:t>METHODOLOGIES:</a:t>
            </a:r>
          </a:p>
          <a:p>
            <a:pPr marL="342900" indent="-342900">
              <a:spcBef>
                <a:spcPct val="50000"/>
              </a:spcBef>
              <a:buClr>
                <a:srgbClr val="008000"/>
              </a:buClr>
              <a:buFont typeface="Wingdings" pitchFamily="2" charset="2"/>
              <a:buChar char="«"/>
            </a:pPr>
            <a:r>
              <a:rPr lang="en-US" sz="2000" b="1">
                <a:solidFill>
                  <a:schemeClr val="tx2"/>
                </a:solidFill>
                <a:latin typeface="Comic Sans MS" pitchFamily="66" charset="0"/>
              </a:rPr>
              <a:t>Espionage [KGB vs. CIA]</a:t>
            </a:r>
          </a:p>
          <a:p>
            <a:pPr marL="342900" indent="-342900">
              <a:spcBef>
                <a:spcPct val="50000"/>
              </a:spcBef>
              <a:buClr>
                <a:srgbClr val="008000"/>
              </a:buClr>
              <a:buFont typeface="Wingdings" pitchFamily="2" charset="2"/>
              <a:buChar char="«"/>
            </a:pPr>
            <a:r>
              <a:rPr lang="en-US" sz="2000" b="1">
                <a:solidFill>
                  <a:schemeClr val="tx2"/>
                </a:solidFill>
                <a:latin typeface="Comic Sans MS" pitchFamily="66" charset="0"/>
              </a:rPr>
              <a:t>Arms Race [nuclear escalation]</a:t>
            </a:r>
          </a:p>
          <a:p>
            <a:pPr marL="342900" indent="-342900">
              <a:spcBef>
                <a:spcPct val="50000"/>
              </a:spcBef>
              <a:buClr>
                <a:srgbClr val="008000"/>
              </a:buClr>
              <a:buFont typeface="Wingdings" pitchFamily="2" charset="2"/>
              <a:buChar char="«"/>
            </a:pPr>
            <a:r>
              <a:rPr lang="en-US" sz="2000" b="1">
                <a:solidFill>
                  <a:schemeClr val="tx2"/>
                </a:solidFill>
                <a:latin typeface="Comic Sans MS" pitchFamily="66" charset="0"/>
              </a:rPr>
              <a:t>Ideological Competition for the minds and hearts of Third World peoples [Communist govt. &amp; command economy vs. democratic govt. &amp; capitalist economy] </a:t>
            </a:r>
            <a:r>
              <a:rPr lang="en-US" sz="2000" b="1">
                <a:solidFill>
                  <a:schemeClr val="tx2"/>
                </a:solidFill>
                <a:latin typeface="Comic Sans MS" pitchFamily="66" charset="0"/>
                <a:sym typeface="Wingdings" pitchFamily="2" charset="2"/>
              </a:rPr>
              <a:t> “proxy wars”</a:t>
            </a:r>
            <a:endParaRPr lang="en-US" sz="2000" b="1">
              <a:solidFill>
                <a:schemeClr val="tx2"/>
              </a:solidFill>
              <a:latin typeface="Comic Sans MS" pitchFamily="66" charset="0"/>
            </a:endParaRPr>
          </a:p>
          <a:p>
            <a:pPr marL="342900" indent="-342900">
              <a:spcBef>
                <a:spcPct val="50000"/>
              </a:spcBef>
              <a:buClr>
                <a:srgbClr val="008000"/>
              </a:buClr>
              <a:buFont typeface="Wingdings" pitchFamily="2" charset="2"/>
              <a:buChar char="«"/>
            </a:pPr>
            <a:r>
              <a:rPr lang="en-US" sz="2000" b="1">
                <a:solidFill>
                  <a:schemeClr val="tx2"/>
                </a:solidFill>
                <a:latin typeface="Comic Sans MS" pitchFamily="66" charset="0"/>
              </a:rPr>
              <a:t>Bi-Polarization of Europe [</a:t>
            </a:r>
            <a:r>
              <a:rPr lang="en-US" sz="2000" b="1">
                <a:solidFill>
                  <a:srgbClr val="FF0000"/>
                </a:solidFill>
                <a:latin typeface="Comic Sans MS" pitchFamily="66" charset="0"/>
              </a:rPr>
              <a:t>NATO</a:t>
            </a:r>
            <a:r>
              <a:rPr lang="en-US" sz="2000" b="1">
                <a:solidFill>
                  <a:schemeClr val="tx2"/>
                </a:solidFill>
                <a:latin typeface="Comic Sans MS" pitchFamily="66" charset="0"/>
              </a:rPr>
              <a:t> vs. </a:t>
            </a:r>
            <a:r>
              <a:rPr lang="en-US" sz="2000" b="1">
                <a:solidFill>
                  <a:srgbClr val="FF0000"/>
                </a:solidFill>
                <a:latin typeface="Comic Sans MS" pitchFamily="66" charset="0"/>
              </a:rPr>
              <a:t>Warsaw Pact</a:t>
            </a:r>
            <a:r>
              <a:rPr lang="en-US" sz="2000" b="1">
                <a:solidFill>
                  <a:schemeClr val="tx2"/>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wipe(left)">
                                      <p:cBhvr>
                                        <p:cTn id="7" dur="500"/>
                                        <p:tgtEl>
                                          <p:spTgt spid="308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88"/>
                                        </p:tgtEl>
                                        <p:attrNameLst>
                                          <p:attrName>style.visibility</p:attrName>
                                        </p:attrNameLst>
                                      </p:cBhvr>
                                      <p:to>
                                        <p:strVal val="visible"/>
                                      </p:to>
                                    </p:set>
                                    <p:animEffect transition="in" filter="wipe(down)">
                                      <p:cBhvr>
                                        <p:cTn id="10" dur="500"/>
                                        <p:tgtEl>
                                          <p:spTgt spid="3088"/>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09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087"/>
                                        </p:tgtEl>
                                        <p:attrNameLst>
                                          <p:attrName>style.visibility</p:attrName>
                                        </p:attrNameLst>
                                      </p:cBhvr>
                                      <p:to>
                                        <p:strVal val="visible"/>
                                      </p:to>
                                    </p:set>
                                    <p:animEffect transition="in" filter="fade">
                                      <p:cBhvr>
                                        <p:cTn id="18" dur="385" decel="100000"/>
                                        <p:tgtEl>
                                          <p:spTgt spid="3087"/>
                                        </p:tgtEl>
                                      </p:cBhvr>
                                    </p:animEffect>
                                    <p:animScale>
                                      <p:cBhvr>
                                        <p:cTn id="19" dur="385" decel="100000"/>
                                        <p:tgtEl>
                                          <p:spTgt spid="3087"/>
                                        </p:tgtEl>
                                      </p:cBhvr>
                                      <p:from x="10000" y="10000"/>
                                      <p:to x="200000" y="450000"/>
                                    </p:animScale>
                                    <p:animScale>
                                      <p:cBhvr>
                                        <p:cTn id="20" dur="615" accel="100000" fill="hold">
                                          <p:stCondLst>
                                            <p:cond delay="385"/>
                                          </p:stCondLst>
                                        </p:cTn>
                                        <p:tgtEl>
                                          <p:spTgt spid="3087"/>
                                        </p:tgtEl>
                                      </p:cBhvr>
                                      <p:from x="200000" y="450000"/>
                                      <p:to x="100000" y="100000"/>
                                    </p:animScale>
                                    <p:set>
                                      <p:cBhvr>
                                        <p:cTn id="21" dur="385" fill="hold"/>
                                        <p:tgtEl>
                                          <p:spTgt spid="3087"/>
                                        </p:tgtEl>
                                        <p:attrNameLst>
                                          <p:attrName>ppt_x</p:attrName>
                                        </p:attrNameLst>
                                      </p:cBhvr>
                                      <p:to>
                                        <p:strVal val="(0.5)"/>
                                      </p:to>
                                    </p:set>
                                    <p:anim from="(0.5)" to="(#ppt_x)" calcmode="lin" valueType="num">
                                      <p:cBhvr>
                                        <p:cTn id="22" dur="615" accel="100000" fill="hold">
                                          <p:stCondLst>
                                            <p:cond delay="385"/>
                                          </p:stCondLst>
                                        </p:cTn>
                                        <p:tgtEl>
                                          <p:spTgt spid="3087"/>
                                        </p:tgtEl>
                                        <p:attrNameLst>
                                          <p:attrName>ppt_x</p:attrName>
                                        </p:attrNameLst>
                                      </p:cBhvr>
                                    </p:anim>
                                    <p:set>
                                      <p:cBhvr>
                                        <p:cTn id="23" dur="385" fill="hold"/>
                                        <p:tgtEl>
                                          <p:spTgt spid="3087"/>
                                        </p:tgtEl>
                                        <p:attrNameLst>
                                          <p:attrName>ppt_y</p:attrName>
                                        </p:attrNameLst>
                                      </p:cBhvr>
                                      <p:to>
                                        <p:strVal val="(#ppt_y+0.4)"/>
                                      </p:to>
                                    </p:set>
                                    <p:anim from="(#ppt_y+0.4)" to="(#ppt_y)" calcmode="lin" valueType="num">
                                      <p:cBhvr>
                                        <p:cTn id="24" dur="615" accel="100000" fill="hold">
                                          <p:stCondLst>
                                            <p:cond delay="385"/>
                                          </p:stCondLst>
                                        </p:cTn>
                                        <p:tgtEl>
                                          <p:spTgt spid="3087"/>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bomb.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089"/>
                                        </p:tgtEl>
                                        <p:attrNameLst>
                                          <p:attrName>style.visibility</p:attrName>
                                        </p:attrNameLst>
                                      </p:cBhvr>
                                      <p:to>
                                        <p:strVal val="visible"/>
                                      </p:to>
                                    </p:set>
                                    <p:animEffect transition="in" filter="wipe(right)">
                                      <p:cBhvr>
                                        <p:cTn id="29" dur="500"/>
                                        <p:tgtEl>
                                          <p:spTgt spid="3089"/>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3086"/>
                                        </p:tgtEl>
                                        <p:attrNameLst>
                                          <p:attrName>style.visibility</p:attrName>
                                        </p:attrNameLst>
                                      </p:cBhvr>
                                      <p:to>
                                        <p:strVal val="visible"/>
                                      </p:to>
                                    </p:set>
                                    <p:animEffect transition="in" filter="wipe(right)">
                                      <p:cBhvr>
                                        <p:cTn id="33" dur="500"/>
                                        <p:tgtEl>
                                          <p:spTgt spid="3086"/>
                                        </p:tgtEl>
                                      </p:cBhvr>
                                    </p:animEffec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09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9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93">
                                            <p:txEl>
                                              <p:pRg st="1" end="1"/>
                                            </p:txEl>
                                          </p:spTgt>
                                        </p:tgtEl>
                                        <p:attrNameLst>
                                          <p:attrName>style.visibility</p:attrName>
                                        </p:attrNameLst>
                                      </p:cBhvr>
                                      <p:to>
                                        <p:strVal val="visible"/>
                                      </p:to>
                                    </p:set>
                                    <p:animEffect transition="in" filter="wipe(left)">
                                      <p:cBhvr>
                                        <p:cTn id="45" dur="1000"/>
                                        <p:tgtEl>
                                          <p:spTgt spid="309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93">
                                            <p:txEl>
                                              <p:pRg st="2" end="2"/>
                                            </p:txEl>
                                          </p:spTgt>
                                        </p:tgtEl>
                                        <p:attrNameLst>
                                          <p:attrName>style.visibility</p:attrName>
                                        </p:attrNameLst>
                                      </p:cBhvr>
                                      <p:to>
                                        <p:strVal val="visible"/>
                                      </p:to>
                                    </p:set>
                                    <p:animEffect transition="in" filter="wipe(left)">
                                      <p:cBhvr>
                                        <p:cTn id="50" dur="1000"/>
                                        <p:tgtEl>
                                          <p:spTgt spid="309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93">
                                            <p:txEl>
                                              <p:pRg st="3" end="3"/>
                                            </p:txEl>
                                          </p:spTgt>
                                        </p:tgtEl>
                                        <p:attrNameLst>
                                          <p:attrName>style.visibility</p:attrName>
                                        </p:attrNameLst>
                                      </p:cBhvr>
                                      <p:to>
                                        <p:strVal val="visible"/>
                                      </p:to>
                                    </p:set>
                                    <p:animEffect transition="in" filter="wipe(left)">
                                      <p:cBhvr>
                                        <p:cTn id="55" dur="1000"/>
                                        <p:tgtEl>
                                          <p:spTgt spid="309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093">
                                            <p:txEl>
                                              <p:pRg st="4" end="4"/>
                                            </p:txEl>
                                          </p:spTgt>
                                        </p:tgtEl>
                                        <p:attrNameLst>
                                          <p:attrName>style.visibility</p:attrName>
                                        </p:attrNameLst>
                                      </p:cBhvr>
                                      <p:to>
                                        <p:strVal val="visible"/>
                                      </p:to>
                                    </p:set>
                                    <p:animEffect transition="in" filter="wipe(left)">
                                      <p:cBhvr>
                                        <p:cTn id="60" dur="1000"/>
                                        <p:tgtEl>
                                          <p:spTgt spid="30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P spid="3086" grpId="0"/>
      <p:bldP spid="3087" grpId="0" animBg="1"/>
      <p:bldP spid="3088" grpId="0" animBg="1"/>
      <p:bldP spid="3089" grpId="0" animBg="1"/>
      <p:bldP spid="3090" grpId="0"/>
      <p:bldP spid="309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Vietnam War: 1965-1973</a:t>
            </a:r>
          </a:p>
        </p:txBody>
      </p:sp>
      <p:pic>
        <p:nvPicPr>
          <p:cNvPr id="91139" name="Picture 3" descr="map-Vietnam War-1"/>
          <p:cNvPicPr>
            <a:picLocks noChangeAspect="1" noChangeArrowheads="1"/>
          </p:cNvPicPr>
          <p:nvPr/>
        </p:nvPicPr>
        <p:blipFill>
          <a:blip r:embed="rId2" cstate="print">
            <a:lum bright="-6000" contrast="6000"/>
          </a:blip>
          <a:srcRect l="1547" t="1352" r="935" b="1352"/>
          <a:stretch>
            <a:fillRect/>
          </a:stretch>
        </p:blipFill>
        <p:spPr bwMode="auto">
          <a:xfrm>
            <a:off x="2971800" y="990600"/>
            <a:ext cx="4800600" cy="5486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“Prague Spring” (1968)</a:t>
            </a:r>
          </a:p>
        </p:txBody>
      </p:sp>
      <p:pic>
        <p:nvPicPr>
          <p:cNvPr id="92163" name="Picture 3" descr="PragueSpring"/>
          <p:cNvPicPr>
            <a:picLocks noChangeAspect="1" noChangeArrowheads="1"/>
          </p:cNvPicPr>
          <p:nvPr/>
        </p:nvPicPr>
        <p:blipFill>
          <a:blip r:embed="rId2" cstate="print">
            <a:lum bright="-6000" contrast="6000"/>
          </a:blip>
          <a:srcRect/>
          <a:stretch>
            <a:fillRect/>
          </a:stretch>
        </p:blipFill>
        <p:spPr bwMode="auto">
          <a:xfrm>
            <a:off x="1752600" y="2855913"/>
            <a:ext cx="4495800" cy="3240087"/>
          </a:xfrm>
          <a:prstGeom prst="rect">
            <a:avLst/>
          </a:prstGeom>
          <a:noFill/>
          <a:ln w="9525">
            <a:solidFill>
              <a:schemeClr val="tx1"/>
            </a:solidFill>
            <a:miter lim="800000"/>
            <a:headEnd/>
            <a:tailEnd/>
          </a:ln>
        </p:spPr>
      </p:pic>
      <p:pic>
        <p:nvPicPr>
          <p:cNvPr id="92164" name="Picture 4" descr="Alexander_Dubcek"/>
          <p:cNvPicPr>
            <a:picLocks noChangeAspect="1" noChangeArrowheads="1"/>
          </p:cNvPicPr>
          <p:nvPr/>
        </p:nvPicPr>
        <p:blipFill>
          <a:blip r:embed="rId3" cstate="print"/>
          <a:srcRect/>
          <a:stretch>
            <a:fillRect/>
          </a:stretch>
        </p:blipFill>
        <p:spPr bwMode="auto">
          <a:xfrm>
            <a:off x="6819900" y="1066800"/>
            <a:ext cx="1790700" cy="2381250"/>
          </a:xfrm>
          <a:prstGeom prst="rect">
            <a:avLst/>
          </a:prstGeom>
          <a:noFill/>
          <a:ln w="9525">
            <a:solidFill>
              <a:schemeClr val="tx1"/>
            </a:solidFill>
            <a:miter lim="800000"/>
            <a:headEnd/>
            <a:tailEnd/>
          </a:ln>
        </p:spPr>
      </p:pic>
      <p:pic>
        <p:nvPicPr>
          <p:cNvPr id="92165" name="Picture 5" descr="Prague_spring_cafe-1968"/>
          <p:cNvPicPr>
            <a:picLocks noChangeAspect="1" noChangeArrowheads="1"/>
          </p:cNvPicPr>
          <p:nvPr/>
        </p:nvPicPr>
        <p:blipFill>
          <a:blip r:embed="rId4" cstate="print"/>
          <a:srcRect/>
          <a:stretch>
            <a:fillRect/>
          </a:stretch>
        </p:blipFill>
        <p:spPr bwMode="auto">
          <a:xfrm>
            <a:off x="6096000" y="3810000"/>
            <a:ext cx="2809875" cy="2670175"/>
          </a:xfrm>
          <a:prstGeom prst="rect">
            <a:avLst/>
          </a:prstGeom>
          <a:noFill/>
          <a:ln w="9525">
            <a:solidFill>
              <a:schemeClr val="tx1"/>
            </a:solidFill>
            <a:miter lim="800000"/>
            <a:headEnd/>
            <a:tailEnd/>
          </a:ln>
        </p:spPr>
      </p:pic>
      <p:sp>
        <p:nvSpPr>
          <p:cNvPr id="92166" name="Text Box 6"/>
          <p:cNvSpPr txBox="1">
            <a:spLocks noChangeArrowheads="1"/>
          </p:cNvSpPr>
          <p:nvPr/>
        </p:nvSpPr>
        <p:spPr bwMode="auto">
          <a:xfrm>
            <a:off x="1752600" y="1219200"/>
            <a:ext cx="4953000" cy="1370013"/>
          </a:xfrm>
          <a:prstGeom prst="rect">
            <a:avLst/>
          </a:prstGeom>
          <a:noFill/>
          <a:ln w="9525">
            <a:noFill/>
            <a:miter lim="800000"/>
            <a:headEnd/>
            <a:tailEnd/>
          </a:ln>
          <a:effectLst/>
        </p:spPr>
        <p:txBody>
          <a:bodyPr>
            <a:spAutoFit/>
          </a:bodyPr>
          <a:lstStyle/>
          <a:p>
            <a:pPr algn="r">
              <a:spcBef>
                <a:spcPct val="50000"/>
              </a:spcBef>
            </a:pPr>
            <a:r>
              <a:rPr lang="en-US" sz="2400" b="1">
                <a:effectLst>
                  <a:outerShdw blurRad="38100" dist="38100" dir="2700000" algn="tl">
                    <a:srgbClr val="C0C0C0"/>
                  </a:outerShdw>
                </a:effectLst>
                <a:latin typeface="Comic Sans MS" pitchFamily="66" charset="0"/>
              </a:rPr>
              <a:t>Former Czech President, </a:t>
            </a:r>
            <a:r>
              <a:rPr lang="en-US" sz="2400" b="1">
                <a:solidFill>
                  <a:srgbClr val="FF0000"/>
                </a:solidFill>
                <a:effectLst>
                  <a:outerShdw blurRad="38100" dist="38100" dir="2700000" algn="tl">
                    <a:srgbClr val="C0C0C0"/>
                  </a:outerShdw>
                </a:effectLst>
                <a:latin typeface="Comic Sans MS" pitchFamily="66" charset="0"/>
              </a:rPr>
              <a:t>Alexander Dubček</a:t>
            </a:r>
          </a:p>
          <a:p>
            <a:pPr algn="r">
              <a:spcBef>
                <a:spcPct val="50000"/>
              </a:spcBef>
            </a:pPr>
            <a:r>
              <a:rPr lang="en-US" sz="2400" b="1" i="1">
                <a:effectLst>
                  <a:outerShdw blurRad="38100" dist="38100" dir="2700000" algn="tl">
                    <a:srgbClr val="C0C0C0"/>
                  </a:outerShdw>
                </a:effectLst>
                <a:latin typeface="Comic Sans MS" pitchFamily="66" charset="0"/>
              </a:rPr>
              <a:t>Communism with a human face!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752600" y="34925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“Prague Spring” Dashed!</a:t>
            </a:r>
          </a:p>
        </p:txBody>
      </p:sp>
      <p:sp>
        <p:nvSpPr>
          <p:cNvPr id="102406" name="Text Box 6"/>
          <p:cNvSpPr txBox="1">
            <a:spLocks noChangeArrowheads="1"/>
          </p:cNvSpPr>
          <p:nvPr/>
        </p:nvSpPr>
        <p:spPr bwMode="auto">
          <a:xfrm>
            <a:off x="1600200" y="5257800"/>
            <a:ext cx="7543800" cy="1282700"/>
          </a:xfrm>
          <a:prstGeom prst="rect">
            <a:avLst/>
          </a:prstGeom>
          <a:noFill/>
          <a:ln w="9525">
            <a:noFill/>
            <a:miter lim="800000"/>
            <a:headEnd/>
            <a:tailEnd/>
          </a:ln>
          <a:effectLst/>
        </p:spPr>
        <p:txBody>
          <a:bodyPr>
            <a:spAutoFit/>
          </a:bodyPr>
          <a:lstStyle/>
          <a:p>
            <a:pPr algn="ctr">
              <a:spcBef>
                <a:spcPct val="50000"/>
              </a:spcBef>
            </a:pPr>
            <a:r>
              <a:rPr lang="en-US" sz="2600" b="1">
                <a:effectLst>
                  <a:outerShdw blurRad="38100" dist="38100" dir="2700000" algn="tl">
                    <a:srgbClr val="C0C0C0"/>
                  </a:outerShdw>
                </a:effectLst>
                <a:latin typeface="Comic Sans MS" pitchFamily="66" charset="0"/>
              </a:rPr>
              <a:t>Dissidents/playwrights arrested [like </a:t>
            </a:r>
            <a:br>
              <a:rPr lang="en-US" sz="2600" b="1">
                <a:effectLst>
                  <a:outerShdw blurRad="38100" dist="38100" dir="2700000" algn="tl">
                    <a:srgbClr val="C0C0C0"/>
                  </a:outerShdw>
                </a:effectLst>
                <a:latin typeface="Comic Sans MS" pitchFamily="66" charset="0"/>
              </a:rPr>
            </a:br>
            <a:r>
              <a:rPr lang="en-US" sz="2600" b="1">
                <a:solidFill>
                  <a:srgbClr val="FF0000"/>
                </a:solidFill>
                <a:effectLst>
                  <a:outerShdw blurRad="38100" dist="38100" dir="2700000" algn="tl">
                    <a:srgbClr val="C0C0C0"/>
                  </a:outerShdw>
                </a:effectLst>
                <a:latin typeface="Comic Sans MS" pitchFamily="66" charset="0"/>
              </a:rPr>
              <a:t>Vaclav Havel</a:t>
            </a:r>
            <a:r>
              <a:rPr lang="en-US" sz="2600" b="1">
                <a:effectLst>
                  <a:outerShdw blurRad="38100" dist="38100" dir="2700000" algn="tl">
                    <a:srgbClr val="C0C0C0"/>
                  </a:outerShdw>
                </a:effectLst>
                <a:latin typeface="Comic Sans MS" pitchFamily="66" charset="0"/>
              </a:rPr>
              <a:t>—future president of a free </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Czech Republic</a:t>
            </a:r>
            <a:r>
              <a:rPr lang="en-US" sz="2200" b="1">
                <a:effectLst>
                  <a:outerShdw blurRad="38100" dist="38100" dir="2700000" algn="tl">
                    <a:srgbClr val="C0C0C0"/>
                  </a:outerShdw>
                </a:effectLst>
                <a:latin typeface="Comic Sans MS" pitchFamily="66" charset="0"/>
              </a:rPr>
              <a:t>].</a:t>
            </a:r>
          </a:p>
        </p:txBody>
      </p:sp>
      <p:pic>
        <p:nvPicPr>
          <p:cNvPr id="102412" name="Picture 12" descr="Vaclav Havel-2"/>
          <p:cNvPicPr>
            <a:picLocks noChangeAspect="1" noChangeArrowheads="1"/>
          </p:cNvPicPr>
          <p:nvPr/>
        </p:nvPicPr>
        <p:blipFill>
          <a:blip r:embed="rId2" cstate="print">
            <a:lum bright="6000" contrast="6000"/>
          </a:blip>
          <a:srcRect/>
          <a:stretch>
            <a:fillRect/>
          </a:stretch>
        </p:blipFill>
        <p:spPr bwMode="auto">
          <a:xfrm>
            <a:off x="5486400" y="1600200"/>
            <a:ext cx="2614613" cy="3276600"/>
          </a:xfrm>
          <a:prstGeom prst="rect">
            <a:avLst/>
          </a:prstGeom>
          <a:noFill/>
          <a:ln w="9525">
            <a:solidFill>
              <a:schemeClr val="tx2"/>
            </a:solidFill>
            <a:miter lim="800000"/>
            <a:headEnd/>
            <a:tailEnd/>
          </a:ln>
        </p:spPr>
      </p:pic>
      <p:pic>
        <p:nvPicPr>
          <p:cNvPr id="102413" name="Picture 13" descr="Vaclav Havel"/>
          <p:cNvPicPr>
            <a:picLocks noChangeAspect="1" noChangeArrowheads="1"/>
          </p:cNvPicPr>
          <p:nvPr/>
        </p:nvPicPr>
        <p:blipFill>
          <a:blip r:embed="rId3" cstate="print">
            <a:lum bright="6000" contrast="6000"/>
          </a:blip>
          <a:srcRect/>
          <a:stretch>
            <a:fillRect/>
          </a:stretch>
        </p:blipFill>
        <p:spPr bwMode="auto">
          <a:xfrm>
            <a:off x="2414588" y="1676400"/>
            <a:ext cx="2005012" cy="29718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0" y="349250"/>
            <a:ext cx="76200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4</a:t>
            </a:r>
            <a:r>
              <a:rPr lang="en-US" sz="3600" b="1" baseline="30000">
                <a:solidFill>
                  <a:srgbClr val="D40000"/>
                </a:solidFill>
                <a:effectLst>
                  <a:outerShdw blurRad="38100" dist="38100" dir="2700000" algn="tl">
                    <a:srgbClr val="C0C0C0"/>
                  </a:outerShdw>
                </a:effectLst>
              </a:rPr>
              <a:t>th</a:t>
            </a:r>
            <a:r>
              <a:rPr lang="en-US" sz="3600" b="1">
                <a:solidFill>
                  <a:srgbClr val="D40000"/>
                </a:solidFill>
                <a:effectLst>
                  <a:outerShdw blurRad="38100" dist="38100" dir="2700000" algn="tl">
                    <a:srgbClr val="C0C0C0"/>
                  </a:outerShdw>
                </a:effectLst>
              </a:rPr>
              <a:t> French Republic: 1945-1958</a:t>
            </a:r>
          </a:p>
        </p:txBody>
      </p:sp>
      <p:sp>
        <p:nvSpPr>
          <p:cNvPr id="13315" name="Text Box 3"/>
          <p:cNvSpPr txBox="1">
            <a:spLocks noChangeArrowheads="1"/>
          </p:cNvSpPr>
          <p:nvPr/>
        </p:nvSpPr>
        <p:spPr bwMode="auto">
          <a:xfrm>
            <a:off x="1981200" y="1317625"/>
            <a:ext cx="6781800" cy="48545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pPr>
            <a:r>
              <a:rPr lang="en-US" sz="2600" b="1">
                <a:effectLst>
                  <a:outerShdw blurRad="38100" dist="38100" dir="2700000" algn="tl">
                    <a:srgbClr val="C0C0C0"/>
                  </a:outerShdw>
                </a:effectLst>
                <a:latin typeface="Comic Sans MS" pitchFamily="66" charset="0"/>
              </a:rPr>
              <a:t>Democratic, but politically unstable </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[27 governments!]</a:t>
            </a:r>
          </a:p>
          <a:p>
            <a:pPr marL="515938" indent="-515938">
              <a:spcBef>
                <a:spcPct val="50000"/>
              </a:spcBef>
              <a:buClr>
                <a:schemeClr val="accent2"/>
              </a:buClr>
              <a:buFontTx/>
              <a:buAutoNum type="arabicPeriod"/>
            </a:pPr>
            <a:r>
              <a:rPr lang="en-US" sz="2600" b="1">
                <a:effectLst>
                  <a:outerShdw blurRad="38100" dist="38100" dir="2700000" algn="tl">
                    <a:srgbClr val="C0C0C0"/>
                  </a:outerShdw>
                </a:effectLst>
                <a:latin typeface="Comic Sans MS" pitchFamily="66" charset="0"/>
              </a:rPr>
              <a:t>Universal suffrage.</a:t>
            </a:r>
          </a:p>
          <a:p>
            <a:pPr marL="515938" indent="-515938">
              <a:spcBef>
                <a:spcPct val="50000"/>
              </a:spcBef>
              <a:buClr>
                <a:schemeClr val="accent2"/>
              </a:buClr>
              <a:buFontTx/>
              <a:buAutoNum type="arabicPeriod"/>
            </a:pPr>
            <a:r>
              <a:rPr lang="en-US" sz="2600" b="1">
                <a:effectLst>
                  <a:outerShdw blurRad="38100" dist="38100" dir="2700000" algn="tl">
                    <a:srgbClr val="C0C0C0"/>
                  </a:outerShdw>
                </a:effectLst>
                <a:latin typeface="Comic Sans MS" pitchFamily="66" charset="0"/>
              </a:rPr>
              <a:t>Weak President; powerful legislature</a:t>
            </a:r>
          </a:p>
          <a:p>
            <a:pPr marL="515938" indent="-515938">
              <a:spcBef>
                <a:spcPct val="50000"/>
              </a:spcBef>
              <a:buClr>
                <a:schemeClr val="accent2"/>
              </a:buClr>
              <a:buFontTx/>
              <a:buAutoNum type="arabicPeriod"/>
            </a:pPr>
            <a:r>
              <a:rPr lang="en-US" sz="2600" b="1">
                <a:effectLst>
                  <a:outerShdw blurRad="38100" dist="38100" dir="2700000" algn="tl">
                    <a:srgbClr val="C0C0C0"/>
                  </a:outerShdw>
                </a:effectLst>
                <a:latin typeface="Comic Sans MS" pitchFamily="66" charset="0"/>
              </a:rPr>
              <a:t>Many political parties [coalition governments]</a:t>
            </a:r>
          </a:p>
          <a:p>
            <a:pPr marL="515938" indent="-515938">
              <a:spcBef>
                <a:spcPct val="50000"/>
              </a:spcBef>
              <a:buClr>
                <a:schemeClr val="accent2"/>
              </a:buClr>
              <a:buFontTx/>
              <a:buAutoNum type="arabicPeriod"/>
            </a:pPr>
            <a:r>
              <a:rPr lang="en-US" sz="2600" b="1">
                <a:effectLst>
                  <a:outerShdw blurRad="38100" dist="38100" dir="2700000" algn="tl">
                    <a:srgbClr val="C0C0C0"/>
                  </a:outerShdw>
                </a:effectLst>
                <a:latin typeface="Comic Sans MS" pitchFamily="66" charset="0"/>
              </a:rPr>
              <a:t>Failure to gracefully leave Indochina.</a:t>
            </a:r>
          </a:p>
          <a:p>
            <a:pPr marL="515938" indent="-515938">
              <a:spcBef>
                <a:spcPct val="50000"/>
              </a:spcBef>
              <a:buClr>
                <a:schemeClr val="accent2"/>
              </a:buClr>
              <a:buFontTx/>
              <a:buAutoNum type="arabicPeriod"/>
            </a:pPr>
            <a:r>
              <a:rPr lang="en-US" sz="2600" b="1">
                <a:effectLst>
                  <a:outerShdw blurRad="38100" dist="38100" dir="2700000" algn="tl">
                    <a:srgbClr val="C0C0C0"/>
                  </a:outerShdw>
                </a:effectLst>
                <a:latin typeface="Comic Sans MS" pitchFamily="66" charset="0"/>
              </a:rPr>
              <a:t>Botched the Suez War.</a:t>
            </a:r>
          </a:p>
          <a:p>
            <a:pPr marL="515938" indent="-515938">
              <a:spcBef>
                <a:spcPct val="50000"/>
              </a:spcBef>
              <a:buClr>
                <a:schemeClr val="accent2"/>
              </a:buClr>
              <a:buFontTx/>
              <a:buAutoNum type="arabicPeriod"/>
            </a:pPr>
            <a:r>
              <a:rPr lang="en-US" sz="2600" b="1">
                <a:effectLst>
                  <a:outerShdw blurRad="38100" dist="38100" dir="2700000" algn="tl">
                    <a:srgbClr val="C0C0C0"/>
                  </a:outerShdw>
                </a:effectLst>
                <a:latin typeface="Comic Sans MS" pitchFamily="66" charset="0"/>
              </a:rPr>
              <a:t>Failed to settle the Algerian Crisis.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524000" y="258763"/>
            <a:ext cx="7620000" cy="1219200"/>
          </a:xfrm>
          <a:prstGeom prst="rect">
            <a:avLst/>
          </a:prstGeom>
          <a:noFill/>
          <a:ln w="9525">
            <a:noFill/>
            <a:miter lim="800000"/>
            <a:headEnd/>
            <a:tailEnd/>
          </a:ln>
          <a:effectLst/>
        </p:spPr>
        <p:txBody>
          <a:bodyPr anchor="ctr">
            <a:spAutoFit/>
          </a:bodyPr>
          <a:lstStyle/>
          <a:p>
            <a:pPr algn="ctr">
              <a:spcBef>
                <a:spcPct val="50000"/>
              </a:spcBef>
            </a:pPr>
            <a:r>
              <a:rPr lang="en-US" sz="3700" b="1">
                <a:solidFill>
                  <a:srgbClr val="D40000"/>
                </a:solidFill>
                <a:effectLst>
                  <a:outerShdw blurRad="38100" dist="38100" dir="2700000" algn="tl">
                    <a:srgbClr val="C0C0C0"/>
                  </a:outerShdw>
                </a:effectLst>
              </a:rPr>
              <a:t>5</a:t>
            </a:r>
            <a:r>
              <a:rPr lang="en-US" sz="3700" b="1" baseline="30000">
                <a:solidFill>
                  <a:srgbClr val="D40000"/>
                </a:solidFill>
                <a:effectLst>
                  <a:outerShdw blurRad="38100" dist="38100" dir="2700000" algn="tl">
                    <a:srgbClr val="C0C0C0"/>
                  </a:outerShdw>
                </a:effectLst>
              </a:rPr>
              <a:t>th</a:t>
            </a:r>
            <a:r>
              <a:rPr lang="en-US" sz="3700" b="1">
                <a:solidFill>
                  <a:srgbClr val="D40000"/>
                </a:solidFill>
                <a:effectLst>
                  <a:outerShdw blurRad="38100" dist="38100" dir="2700000" algn="tl">
                    <a:srgbClr val="C0C0C0"/>
                  </a:outerShdw>
                </a:effectLst>
              </a:rPr>
              <a:t> French Republic</a:t>
            </a:r>
            <a:br>
              <a:rPr lang="en-US" sz="3700" b="1">
                <a:solidFill>
                  <a:srgbClr val="D40000"/>
                </a:solidFill>
                <a:effectLst>
                  <a:outerShdw blurRad="38100" dist="38100" dir="2700000" algn="tl">
                    <a:srgbClr val="C0C0C0"/>
                  </a:outerShdw>
                </a:effectLst>
              </a:rPr>
            </a:br>
            <a:r>
              <a:rPr lang="en-US" sz="3700" b="1">
                <a:solidFill>
                  <a:srgbClr val="D40000"/>
                </a:solidFill>
                <a:effectLst>
                  <a:outerShdw blurRad="38100" dist="38100" dir="2700000" algn="tl">
                    <a:srgbClr val="C0C0C0"/>
                  </a:outerShdw>
                </a:effectLst>
              </a:rPr>
              <a:t>(1958-Present)</a:t>
            </a:r>
          </a:p>
        </p:txBody>
      </p:sp>
      <p:sp>
        <p:nvSpPr>
          <p:cNvPr id="51203" name="Text Box 3"/>
          <p:cNvSpPr txBox="1">
            <a:spLocks noChangeArrowheads="1"/>
          </p:cNvSpPr>
          <p:nvPr/>
        </p:nvSpPr>
        <p:spPr bwMode="auto">
          <a:xfrm>
            <a:off x="1752600" y="1752600"/>
            <a:ext cx="5029200" cy="44354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pPr>
            <a:r>
              <a:rPr lang="en-US" sz="3000" b="1">
                <a:effectLst>
                  <a:outerShdw blurRad="38100" dist="38100" dir="2700000" algn="tl">
                    <a:srgbClr val="C0C0C0"/>
                  </a:outerShdw>
                </a:effectLst>
                <a:latin typeface="Comic Sans MS" pitchFamily="66" charset="0"/>
              </a:rPr>
              <a:t>Powerful President.</a:t>
            </a:r>
            <a:br>
              <a:rPr lang="en-US" sz="3000" b="1">
                <a:effectLst>
                  <a:outerShdw blurRad="38100" dist="38100" dir="2700000" algn="tl">
                    <a:srgbClr val="C0C0C0"/>
                  </a:outerShdw>
                </a:effectLst>
                <a:latin typeface="Comic Sans MS" pitchFamily="66" charset="0"/>
              </a:rPr>
            </a:br>
            <a:r>
              <a:rPr lang="en-US" sz="3000" b="1">
                <a:effectLst>
                  <a:outerShdw blurRad="38100" dist="38100" dir="2700000" algn="tl">
                    <a:srgbClr val="C0C0C0"/>
                  </a:outerShdw>
                </a:effectLst>
                <a:latin typeface="Comic Sans MS" pitchFamily="66" charset="0"/>
              </a:rPr>
              <a:t>* first: </a:t>
            </a:r>
            <a:r>
              <a:rPr lang="en-US" sz="3000" b="1">
                <a:solidFill>
                  <a:srgbClr val="FF0000"/>
                </a:solidFill>
                <a:effectLst>
                  <a:outerShdw blurRad="38100" dist="38100" dir="2700000" algn="tl">
                    <a:srgbClr val="C0C0C0"/>
                  </a:outerShdw>
                </a:effectLst>
                <a:latin typeface="Comic Sans MS" pitchFamily="66" charset="0"/>
              </a:rPr>
              <a:t>Charles </a:t>
            </a:r>
            <a:br>
              <a:rPr lang="en-US" sz="3000" b="1">
                <a:solidFill>
                  <a:srgbClr val="FF0000"/>
                </a:solidFill>
                <a:effectLst>
                  <a:outerShdw blurRad="38100" dist="38100" dir="2700000" algn="tl">
                    <a:srgbClr val="C0C0C0"/>
                  </a:outerShdw>
                </a:effectLst>
                <a:latin typeface="Comic Sans MS" pitchFamily="66" charset="0"/>
              </a:rPr>
            </a:br>
            <a:r>
              <a:rPr lang="en-US" sz="3000" b="1">
                <a:solidFill>
                  <a:srgbClr val="FF0000"/>
                </a:solidFill>
                <a:effectLst>
                  <a:outerShdw blurRad="38100" dist="38100" dir="2700000" algn="tl">
                    <a:srgbClr val="C0C0C0"/>
                  </a:outerShdw>
                </a:effectLst>
                <a:latin typeface="Comic Sans MS" pitchFamily="66" charset="0"/>
              </a:rPr>
              <a:t>         DeGaulle</a:t>
            </a:r>
          </a:p>
          <a:p>
            <a:pPr marL="515938" indent="-515938">
              <a:spcBef>
                <a:spcPct val="50000"/>
              </a:spcBef>
              <a:buClr>
                <a:schemeClr val="accent2"/>
              </a:buClr>
              <a:buFontTx/>
              <a:buAutoNum type="arabicPeriod"/>
            </a:pPr>
            <a:r>
              <a:rPr lang="en-US" sz="3000" b="1">
                <a:effectLst>
                  <a:outerShdw blurRad="38100" dist="38100" dir="2700000" algn="tl">
                    <a:srgbClr val="C0C0C0"/>
                  </a:outerShdw>
                </a:effectLst>
                <a:latin typeface="Comic Sans MS" pitchFamily="66" charset="0"/>
              </a:rPr>
              <a:t>Weak Cabinet.</a:t>
            </a:r>
          </a:p>
          <a:p>
            <a:pPr marL="515938" indent="-515938">
              <a:spcBef>
                <a:spcPct val="50000"/>
              </a:spcBef>
              <a:buClr>
                <a:schemeClr val="accent2"/>
              </a:buClr>
              <a:buFontTx/>
              <a:buAutoNum type="arabicPeriod"/>
            </a:pPr>
            <a:r>
              <a:rPr lang="en-US" sz="3000" b="1">
                <a:effectLst>
                  <a:outerShdw blurRad="38100" dist="38100" dir="2700000" algn="tl">
                    <a:srgbClr val="C0C0C0"/>
                  </a:outerShdw>
                </a:effectLst>
                <a:latin typeface="Comic Sans MS" pitchFamily="66" charset="0"/>
              </a:rPr>
              <a:t>Weakened </a:t>
            </a:r>
            <a:br>
              <a:rPr lang="en-US" sz="3000" b="1">
                <a:effectLst>
                  <a:outerShdw blurRad="38100" dist="38100" dir="2700000" algn="tl">
                    <a:srgbClr val="C0C0C0"/>
                  </a:outerShdw>
                </a:effectLst>
                <a:latin typeface="Comic Sans MS" pitchFamily="66" charset="0"/>
              </a:rPr>
            </a:br>
            <a:r>
              <a:rPr lang="en-US" sz="3000" b="1">
                <a:effectLst>
                  <a:outerShdw blurRad="38100" dist="38100" dir="2700000" algn="tl">
                    <a:srgbClr val="C0C0C0"/>
                  </a:outerShdw>
                </a:effectLst>
                <a:latin typeface="Comic Sans MS" pitchFamily="66" charset="0"/>
              </a:rPr>
              <a:t>legislature.</a:t>
            </a:r>
          </a:p>
          <a:p>
            <a:pPr marL="515938" indent="-515938">
              <a:spcBef>
                <a:spcPct val="50000"/>
              </a:spcBef>
              <a:buClr>
                <a:schemeClr val="accent2"/>
              </a:buClr>
              <a:buFontTx/>
              <a:buAutoNum type="arabicPeriod"/>
            </a:pPr>
            <a:r>
              <a:rPr lang="en-US" sz="3000" b="1">
                <a:effectLst>
                  <a:outerShdw blurRad="38100" dist="38100" dir="2700000" algn="tl">
                    <a:srgbClr val="C0C0C0"/>
                  </a:outerShdw>
                </a:effectLst>
                <a:latin typeface="Comic Sans MS" pitchFamily="66" charset="0"/>
              </a:rPr>
              <a:t>Separation of </a:t>
            </a:r>
            <a:br>
              <a:rPr lang="en-US" sz="3000" b="1">
                <a:effectLst>
                  <a:outerShdw blurRad="38100" dist="38100" dir="2700000" algn="tl">
                    <a:srgbClr val="C0C0C0"/>
                  </a:outerShdw>
                </a:effectLst>
                <a:latin typeface="Comic Sans MS" pitchFamily="66" charset="0"/>
              </a:rPr>
            </a:br>
            <a:r>
              <a:rPr lang="en-US" sz="3000" b="1">
                <a:effectLst>
                  <a:outerShdw blurRad="38100" dist="38100" dir="2700000" algn="tl">
                    <a:srgbClr val="C0C0C0"/>
                  </a:outerShdw>
                </a:effectLst>
                <a:latin typeface="Comic Sans MS" pitchFamily="66" charset="0"/>
              </a:rPr>
              <a:t>powers.</a:t>
            </a:r>
          </a:p>
        </p:txBody>
      </p:sp>
      <p:pic>
        <p:nvPicPr>
          <p:cNvPr id="51204" name="Picture 4" descr="DeGaulle during WW2"/>
          <p:cNvPicPr>
            <a:picLocks noChangeAspect="1" noChangeArrowheads="1"/>
          </p:cNvPicPr>
          <p:nvPr/>
        </p:nvPicPr>
        <p:blipFill>
          <a:blip r:embed="rId2" cstate="print">
            <a:lum bright="-6000" contrast="6000"/>
          </a:blip>
          <a:srcRect l="15591" t="2777"/>
          <a:stretch>
            <a:fillRect/>
          </a:stretch>
        </p:blipFill>
        <p:spPr bwMode="auto">
          <a:xfrm>
            <a:off x="6324600" y="1828800"/>
            <a:ext cx="2562225" cy="4572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04"/>
                                        </p:tgtEl>
                                        <p:attrNameLst>
                                          <p:attrName>style.visibility</p:attrName>
                                        </p:attrNameLst>
                                      </p:cBhvr>
                                      <p:to>
                                        <p:strVal val="visible"/>
                                      </p:to>
                                    </p:set>
                                    <p:animEffect transition="in" filter="fade">
                                      <p:cBhvr>
                                        <p:cTn id="9" dur="1000"/>
                                        <p:tgtEl>
                                          <p:spTgt spid="5120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DeGaulle’s Achievements</a:t>
            </a:r>
          </a:p>
        </p:txBody>
      </p:sp>
      <p:sp>
        <p:nvSpPr>
          <p:cNvPr id="14339" name="Text Box 3"/>
          <p:cNvSpPr txBox="1">
            <a:spLocks noChangeArrowheads="1"/>
          </p:cNvSpPr>
          <p:nvPr/>
        </p:nvSpPr>
        <p:spPr bwMode="auto">
          <a:xfrm>
            <a:off x="4648200" y="990600"/>
            <a:ext cx="4267200" cy="44735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pPr>
            <a:r>
              <a:rPr lang="en-US" sz="2400" b="1">
                <a:effectLst>
                  <a:outerShdw blurRad="38100" dist="38100" dir="2700000" algn="tl">
                    <a:srgbClr val="C0C0C0"/>
                  </a:outerShdw>
                </a:effectLst>
                <a:latin typeface="Comic Sans MS" pitchFamily="66" charset="0"/>
              </a:rPr>
              <a:t>Settled the Algerian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Crisis.</a:t>
            </a:r>
          </a:p>
          <a:p>
            <a:pPr marL="515938" indent="-515938">
              <a:spcBef>
                <a:spcPct val="50000"/>
              </a:spcBef>
              <a:buClr>
                <a:schemeClr val="accent2"/>
              </a:buClr>
              <a:buFontTx/>
              <a:buAutoNum type="arabicPeriod"/>
            </a:pPr>
            <a:r>
              <a:rPr lang="en-US" sz="2400" b="1">
                <a:effectLst>
                  <a:outerShdw blurRad="38100" dist="38100" dir="2700000" algn="tl">
                    <a:srgbClr val="C0C0C0"/>
                  </a:outerShdw>
                </a:effectLst>
                <a:latin typeface="Comic Sans MS" pitchFamily="66" charset="0"/>
              </a:rPr>
              <a:t>Made France a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nuclear power.</a:t>
            </a:r>
          </a:p>
          <a:p>
            <a:pPr marL="515938" indent="-515938">
              <a:spcBef>
                <a:spcPct val="50000"/>
              </a:spcBef>
              <a:buClr>
                <a:schemeClr val="accent2"/>
              </a:buClr>
              <a:buFontTx/>
              <a:buAutoNum type="arabicPeriod"/>
            </a:pPr>
            <a:r>
              <a:rPr lang="en-US" sz="2400" b="1">
                <a:effectLst>
                  <a:outerShdw blurRad="38100" dist="38100" dir="2700000" algn="tl">
                    <a:srgbClr val="C0C0C0"/>
                  </a:outerShdw>
                </a:effectLst>
                <a:latin typeface="Comic Sans MS" pitchFamily="66" charset="0"/>
              </a:rPr>
              <a:t>Sustained general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prosperity.</a:t>
            </a:r>
          </a:p>
          <a:p>
            <a:pPr marL="515938" indent="-515938">
              <a:spcBef>
                <a:spcPct val="50000"/>
              </a:spcBef>
              <a:buClr>
                <a:schemeClr val="accent2"/>
              </a:buClr>
              <a:buFontTx/>
              <a:buAutoNum type="arabicPeriod"/>
            </a:pPr>
            <a:r>
              <a:rPr lang="en-US" sz="2400" b="1">
                <a:effectLst>
                  <a:outerShdw blurRad="38100" dist="38100" dir="2700000" algn="tl">
                    <a:srgbClr val="C0C0C0"/>
                  </a:outerShdw>
                </a:effectLst>
                <a:latin typeface="Comic Sans MS" pitchFamily="66" charset="0"/>
              </a:rPr>
              <a:t>Maintained a stable,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democratic government.</a:t>
            </a:r>
          </a:p>
          <a:p>
            <a:pPr marL="515938" indent="-515938">
              <a:spcBef>
                <a:spcPct val="50000"/>
              </a:spcBef>
              <a:buClr>
                <a:schemeClr val="accent2"/>
              </a:buClr>
              <a:buFontTx/>
              <a:buAutoNum type="arabicPeriod"/>
            </a:pPr>
            <a:r>
              <a:rPr lang="en-US" sz="2400" b="1">
                <a:effectLst>
                  <a:outerShdw blurRad="38100" dist="38100" dir="2700000" algn="tl">
                    <a:srgbClr val="C0C0C0"/>
                  </a:outerShdw>
                </a:effectLst>
                <a:latin typeface="Comic Sans MS" pitchFamily="66" charset="0"/>
              </a:rPr>
              <a:t>Made France more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politically independent.</a:t>
            </a:r>
          </a:p>
        </p:txBody>
      </p:sp>
      <p:pic>
        <p:nvPicPr>
          <p:cNvPr id="14340" name="Picture 4" descr="Charles_de_Gaulle"/>
          <p:cNvPicPr>
            <a:picLocks noChangeAspect="1" noChangeArrowheads="1"/>
          </p:cNvPicPr>
          <p:nvPr/>
        </p:nvPicPr>
        <p:blipFill>
          <a:blip r:embed="rId2" cstate="print"/>
          <a:srcRect l="2850" r="5939"/>
          <a:stretch>
            <a:fillRect/>
          </a:stretch>
        </p:blipFill>
        <p:spPr bwMode="auto">
          <a:xfrm>
            <a:off x="1711325" y="1143000"/>
            <a:ext cx="2784475" cy="4191000"/>
          </a:xfrm>
          <a:prstGeom prst="rect">
            <a:avLst/>
          </a:prstGeom>
          <a:noFill/>
          <a:ln w="9525">
            <a:solidFill>
              <a:schemeClr val="tx1"/>
            </a:solidFill>
            <a:miter lim="800000"/>
            <a:headEnd/>
            <a:tailEnd/>
          </a:ln>
        </p:spPr>
      </p:pic>
      <p:sp>
        <p:nvSpPr>
          <p:cNvPr id="14341" name="Text Box 5"/>
          <p:cNvSpPr txBox="1">
            <a:spLocks noChangeArrowheads="1"/>
          </p:cNvSpPr>
          <p:nvPr/>
        </p:nvSpPr>
        <p:spPr bwMode="auto">
          <a:xfrm>
            <a:off x="1828800" y="5486400"/>
            <a:ext cx="7162800" cy="1187450"/>
          </a:xfrm>
          <a:prstGeom prst="rect">
            <a:avLst/>
          </a:prstGeom>
          <a:noFill/>
          <a:ln w="9525">
            <a:noFill/>
            <a:miter lim="800000"/>
            <a:headEnd/>
            <a:tailEnd/>
          </a:ln>
          <a:effectLst/>
        </p:spPr>
        <p:txBody>
          <a:bodyPr>
            <a:spAutoFit/>
          </a:bodyPr>
          <a:lstStyle/>
          <a:p>
            <a:pPr algn="ctr">
              <a:spcBef>
                <a:spcPct val="50000"/>
              </a:spcBef>
              <a:buClr>
                <a:schemeClr val="accent2"/>
              </a:buClr>
            </a:pPr>
            <a:r>
              <a:rPr lang="en-US" sz="2400" b="1">
                <a:effectLst>
                  <a:outerShdw blurRad="38100" dist="38100" dir="2700000" algn="tl">
                    <a:srgbClr val="C0C0C0"/>
                  </a:outerShdw>
                </a:effectLst>
                <a:latin typeface="Comic Sans MS" pitchFamily="66" charset="0"/>
              </a:rPr>
              <a:t>BUT, late ’60s student unrest and social changes challenged him.  In 1968 he resigned &amp; died of a heart attack in 1970.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524000" y="304800"/>
            <a:ext cx="7620000" cy="1219200"/>
          </a:xfrm>
          <a:prstGeom prst="rect">
            <a:avLst/>
          </a:prstGeom>
          <a:noFill/>
          <a:ln w="9525">
            <a:noFill/>
            <a:miter lim="800000"/>
            <a:headEnd/>
            <a:tailEnd/>
          </a:ln>
          <a:effectLst/>
        </p:spPr>
        <p:txBody>
          <a:bodyPr anchor="ctr">
            <a:spAutoFit/>
          </a:bodyPr>
          <a:lstStyle/>
          <a:p>
            <a:pPr algn="ctr">
              <a:spcBef>
                <a:spcPct val="50000"/>
              </a:spcBef>
            </a:pPr>
            <a:r>
              <a:rPr lang="en-US" sz="3700" b="1">
                <a:solidFill>
                  <a:srgbClr val="D40000"/>
                </a:solidFill>
                <a:effectLst>
                  <a:outerShdw blurRad="38100" dist="38100" dir="2700000" algn="tl">
                    <a:srgbClr val="C0C0C0"/>
                  </a:outerShdw>
                </a:effectLst>
              </a:rPr>
              <a:t>Student Riots in Paris</a:t>
            </a:r>
            <a:br>
              <a:rPr lang="en-US" sz="3700" b="1">
                <a:solidFill>
                  <a:srgbClr val="D40000"/>
                </a:solidFill>
                <a:effectLst>
                  <a:outerShdw blurRad="38100" dist="38100" dir="2700000" algn="tl">
                    <a:srgbClr val="C0C0C0"/>
                  </a:outerShdw>
                </a:effectLst>
              </a:rPr>
            </a:br>
            <a:r>
              <a:rPr lang="en-US" sz="3700" b="1">
                <a:solidFill>
                  <a:srgbClr val="D40000"/>
                </a:solidFill>
                <a:effectLst>
                  <a:outerShdw blurRad="38100" dist="38100" dir="2700000" algn="tl">
                    <a:srgbClr val="C0C0C0"/>
                  </a:outerShdw>
                </a:effectLst>
              </a:rPr>
              <a:t>(May, 1968)</a:t>
            </a:r>
          </a:p>
        </p:txBody>
      </p:sp>
      <p:pic>
        <p:nvPicPr>
          <p:cNvPr id="112645" name="Picture 5" descr="1968ParisStudentRiot"/>
          <p:cNvPicPr>
            <a:picLocks noChangeAspect="1" noChangeArrowheads="1"/>
          </p:cNvPicPr>
          <p:nvPr/>
        </p:nvPicPr>
        <p:blipFill>
          <a:blip r:embed="rId2" cstate="print">
            <a:lum contrast="6000"/>
          </a:blip>
          <a:srcRect r="2606" b="4922"/>
          <a:stretch>
            <a:fillRect/>
          </a:stretch>
        </p:blipFill>
        <p:spPr bwMode="auto">
          <a:xfrm>
            <a:off x="2533650" y="2019300"/>
            <a:ext cx="5695950" cy="37719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752600" y="152400"/>
            <a:ext cx="7086600" cy="1127125"/>
          </a:xfrm>
          <a:prstGeom prst="rect">
            <a:avLst/>
          </a:prstGeom>
          <a:noFill/>
          <a:ln w="9525">
            <a:noFill/>
            <a:miter lim="800000"/>
            <a:headEnd/>
            <a:tailEnd/>
          </a:ln>
          <a:effectLst/>
        </p:spPr>
        <p:txBody>
          <a:bodyPr anchor="ctr">
            <a:spAutoFit/>
          </a:bodyPr>
          <a:lstStyle/>
          <a:p>
            <a:pPr algn="ctr">
              <a:spcBef>
                <a:spcPct val="50000"/>
              </a:spcBef>
            </a:pPr>
            <a:r>
              <a:rPr lang="en-US" sz="3400" b="1">
                <a:solidFill>
                  <a:srgbClr val="D40000"/>
                </a:solidFill>
                <a:effectLst>
                  <a:outerShdw blurRad="38100" dist="38100" dir="2700000" algn="tl">
                    <a:srgbClr val="C0C0C0"/>
                  </a:outerShdw>
                </a:effectLst>
              </a:rPr>
              <a:t>Clement Attlee &amp; the Labor Party:  1945-1951</a:t>
            </a:r>
          </a:p>
        </p:txBody>
      </p:sp>
      <p:sp>
        <p:nvSpPr>
          <p:cNvPr id="15363" name="Text Box 3"/>
          <p:cNvSpPr txBox="1">
            <a:spLocks noChangeArrowheads="1"/>
          </p:cNvSpPr>
          <p:nvPr/>
        </p:nvSpPr>
        <p:spPr bwMode="auto">
          <a:xfrm>
            <a:off x="1752600" y="1341438"/>
            <a:ext cx="7391400" cy="5287962"/>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pPr>
            <a:r>
              <a:rPr lang="en-US" sz="2200" b="1">
                <a:effectLst>
                  <a:outerShdw blurRad="38100" dist="38100" dir="2700000" algn="tl">
                    <a:srgbClr val="C0C0C0"/>
                  </a:outerShdw>
                </a:effectLst>
                <a:latin typeface="Comic Sans MS" pitchFamily="66" charset="0"/>
              </a:rPr>
              <a:t>Limited socialist program</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[modern welfare state].</a:t>
            </a:r>
          </a:p>
          <a:p>
            <a:pPr marL="973138" lvl="1" indent="-342900">
              <a:spcBef>
                <a:spcPct val="50000"/>
              </a:spcBef>
              <a:buClr>
                <a:srgbClr val="008000"/>
              </a:buClr>
              <a:buFont typeface="Wingdings" pitchFamily="2" charset="2"/>
              <a:buChar char="«"/>
            </a:pPr>
            <a:r>
              <a:rPr lang="en-US" sz="2200" b="1">
                <a:effectLst>
                  <a:outerShdw blurRad="38100" dist="38100" dir="2700000" algn="tl">
                    <a:srgbClr val="C0C0C0"/>
                  </a:outerShdw>
                </a:effectLst>
                <a:latin typeface="Comic Sans MS" pitchFamily="66" charset="0"/>
              </a:rPr>
              <a:t>Natl. Insurance Act</a:t>
            </a:r>
          </a:p>
          <a:p>
            <a:pPr marL="973138" lvl="1" indent="-342900">
              <a:spcBef>
                <a:spcPct val="50000"/>
              </a:spcBef>
              <a:buClr>
                <a:srgbClr val="008000"/>
              </a:buClr>
              <a:buFont typeface="Wingdings" pitchFamily="2" charset="2"/>
              <a:buChar char="«"/>
            </a:pPr>
            <a:r>
              <a:rPr lang="en-US" sz="2200" b="1">
                <a:effectLst>
                  <a:outerShdw blurRad="38100" dist="38100" dir="2700000" algn="tl">
                    <a:srgbClr val="C0C0C0"/>
                  </a:outerShdw>
                </a:effectLst>
                <a:latin typeface="Comic Sans MS" pitchFamily="66" charset="0"/>
              </a:rPr>
              <a:t>Natl. Health Service </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Act</a:t>
            </a:r>
          </a:p>
          <a:p>
            <a:pPr marL="515938" indent="-515938">
              <a:spcBef>
                <a:spcPct val="50000"/>
              </a:spcBef>
              <a:buClr>
                <a:schemeClr val="accent2"/>
              </a:buClr>
              <a:buFontTx/>
              <a:buAutoNum type="arabicPeriod"/>
            </a:pPr>
            <a:r>
              <a:rPr lang="en-US" sz="2200" b="1">
                <a:effectLst>
                  <a:outerShdw blurRad="38100" dist="38100" dir="2700000" algn="tl">
                    <a:srgbClr val="C0C0C0"/>
                  </a:outerShdw>
                </a:effectLst>
                <a:latin typeface="Comic Sans MS" pitchFamily="66" charset="0"/>
              </a:rPr>
              <a:t>Nationalized coal mines, </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public utilities, steel </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industry, the Bank of </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England, RRs, motor </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transportation, and aviation. </a:t>
            </a:r>
          </a:p>
          <a:p>
            <a:pPr marL="515938" indent="-515938">
              <a:spcBef>
                <a:spcPct val="50000"/>
              </a:spcBef>
              <a:buClr>
                <a:schemeClr val="accent2"/>
              </a:buClr>
              <a:buFontTx/>
              <a:buAutoNum type="arabicPeriod"/>
            </a:pPr>
            <a:r>
              <a:rPr lang="en-US" sz="2200" b="1">
                <a:effectLst>
                  <a:outerShdw blurRad="38100" dist="38100" dir="2700000" algn="tl">
                    <a:srgbClr val="C0C0C0"/>
                  </a:outerShdw>
                </a:effectLst>
                <a:latin typeface="Comic Sans MS" pitchFamily="66" charset="0"/>
              </a:rPr>
              <a:t>Social insurance legislation: </a:t>
            </a:r>
            <a:r>
              <a:rPr lang="en-US" sz="2200" b="1">
                <a:solidFill>
                  <a:srgbClr val="FF0000"/>
                </a:solidFill>
                <a:effectLst>
                  <a:outerShdw blurRad="38100" dist="38100" dir="2700000" algn="tl">
                    <a:srgbClr val="C0C0C0"/>
                  </a:outerShdw>
                </a:effectLst>
                <a:latin typeface="Comic Sans MS" pitchFamily="66" charset="0"/>
                <a:sym typeface="Wingdings" pitchFamily="2" charset="2"/>
              </a:rPr>
              <a:t>“Cradle-to-Grave” security</a:t>
            </a:r>
            <a:r>
              <a:rPr lang="en-US" sz="2200" b="1">
                <a:effectLst>
                  <a:outerShdw blurRad="38100" dist="38100" dir="2700000" algn="tl">
                    <a:srgbClr val="C0C0C0"/>
                  </a:outerShdw>
                </a:effectLst>
                <a:latin typeface="Comic Sans MS" pitchFamily="66" charset="0"/>
                <a:sym typeface="Wingdings" pitchFamily="2" charset="2"/>
              </a:rPr>
              <a:t>.</a:t>
            </a:r>
          </a:p>
          <a:p>
            <a:pPr marL="515938" indent="-515938">
              <a:spcBef>
                <a:spcPct val="50000"/>
              </a:spcBef>
              <a:buClr>
                <a:schemeClr val="accent2"/>
              </a:buClr>
              <a:buFontTx/>
              <a:buAutoNum type="arabicPeriod"/>
            </a:pPr>
            <a:r>
              <a:rPr lang="en-US" sz="2200" b="1">
                <a:effectLst>
                  <a:outerShdw blurRad="38100" dist="38100" dir="2700000" algn="tl">
                    <a:srgbClr val="C0C0C0"/>
                  </a:outerShdw>
                </a:effectLst>
                <a:latin typeface="Comic Sans MS" pitchFamily="66" charset="0"/>
                <a:sym typeface="Wingdings" pitchFamily="2" charset="2"/>
              </a:rPr>
              <a:t>Socialized medicine  free national health care.</a:t>
            </a:r>
            <a:endParaRPr lang="en-US" sz="2200" b="1">
              <a:effectLst>
                <a:outerShdw blurRad="38100" dist="38100" dir="2700000" algn="tl">
                  <a:srgbClr val="C0C0C0"/>
                </a:outerShdw>
              </a:effectLst>
              <a:latin typeface="Comic Sans MS" pitchFamily="66" charset="0"/>
            </a:endParaRPr>
          </a:p>
        </p:txBody>
      </p:sp>
      <p:pic>
        <p:nvPicPr>
          <p:cNvPr id="15364" name="Picture 4" descr="attlee"/>
          <p:cNvPicPr>
            <a:picLocks noChangeAspect="1" noChangeArrowheads="1"/>
          </p:cNvPicPr>
          <p:nvPr/>
        </p:nvPicPr>
        <p:blipFill>
          <a:blip r:embed="rId2" cstate="print">
            <a:lum contrast="6000"/>
          </a:blip>
          <a:srcRect/>
          <a:stretch>
            <a:fillRect/>
          </a:stretch>
        </p:blipFill>
        <p:spPr bwMode="auto">
          <a:xfrm>
            <a:off x="6324600" y="1600200"/>
            <a:ext cx="2547938"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52600" y="244475"/>
            <a:ext cx="7086600" cy="1127125"/>
          </a:xfrm>
          <a:prstGeom prst="rect">
            <a:avLst/>
          </a:prstGeom>
          <a:noFill/>
          <a:ln w="9525">
            <a:noFill/>
            <a:miter lim="800000"/>
            <a:headEnd/>
            <a:tailEnd/>
          </a:ln>
          <a:effectLst/>
        </p:spPr>
        <p:txBody>
          <a:bodyPr anchor="ctr">
            <a:spAutoFit/>
          </a:bodyPr>
          <a:lstStyle/>
          <a:p>
            <a:pPr algn="ctr">
              <a:spcBef>
                <a:spcPct val="50000"/>
              </a:spcBef>
            </a:pPr>
            <a:r>
              <a:rPr lang="en-US" sz="3400" b="1">
                <a:solidFill>
                  <a:srgbClr val="D40000"/>
                </a:solidFill>
                <a:effectLst>
                  <a:outerShdw blurRad="38100" dist="38100" dir="2700000" algn="tl">
                    <a:srgbClr val="C0C0C0"/>
                  </a:outerShdw>
                </a:effectLst>
              </a:rPr>
              <a:t>Clement Attlee &amp; the Labor Party:  1945-1951</a:t>
            </a:r>
          </a:p>
        </p:txBody>
      </p:sp>
      <p:sp>
        <p:nvSpPr>
          <p:cNvPr id="52227" name="Text Box 3"/>
          <p:cNvSpPr txBox="1">
            <a:spLocks noChangeArrowheads="1"/>
          </p:cNvSpPr>
          <p:nvPr/>
        </p:nvSpPr>
        <p:spPr bwMode="auto">
          <a:xfrm>
            <a:off x="1752600" y="1595438"/>
            <a:ext cx="6858000" cy="4457700"/>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6"/>
            </a:pPr>
            <a:r>
              <a:rPr lang="en-US" sz="2600" b="1">
                <a:effectLst>
                  <a:outerShdw blurRad="38100" dist="38100" dir="2700000" algn="tl">
                    <a:srgbClr val="C0C0C0"/>
                  </a:outerShdw>
                </a:effectLst>
                <a:latin typeface="Comic Sans MS" pitchFamily="66" charset="0"/>
                <a:sym typeface="Wingdings" pitchFamily="2" charset="2"/>
              </a:rPr>
              <a:t>Britain is in a big debt!</a:t>
            </a:r>
          </a:p>
          <a:p>
            <a:pPr marL="515938" indent="-515938">
              <a:spcBef>
                <a:spcPct val="50000"/>
              </a:spcBef>
              <a:buClr>
                <a:schemeClr val="accent2"/>
              </a:buClr>
              <a:buFontTx/>
              <a:buAutoNum type="arabicPeriod" startAt="6"/>
            </a:pPr>
            <a:r>
              <a:rPr lang="en-US" sz="2600" b="1">
                <a:effectLst>
                  <a:outerShdw blurRad="38100" dist="38100" dir="2700000" algn="tl">
                    <a:srgbClr val="C0C0C0"/>
                  </a:outerShdw>
                </a:effectLst>
                <a:latin typeface="Comic Sans MS" pitchFamily="66" charset="0"/>
                <a:sym typeface="Wingdings" pitchFamily="2" charset="2"/>
              </a:rPr>
              <a:t>The beginning of the end of the British Empire.</a:t>
            </a: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India – 1947</a:t>
            </a:r>
            <a:br>
              <a:rPr lang="en-US" sz="2600" b="1">
                <a:effectLst>
                  <a:outerShdw blurRad="38100" dist="38100" dir="2700000" algn="tl">
                    <a:srgbClr val="C0C0C0"/>
                  </a:outerShdw>
                </a:effectLst>
                <a:latin typeface="Comic Sans MS" pitchFamily="66" charset="0"/>
              </a:rPr>
            </a:br>
            <a:endParaRPr lang="en-US" sz="2600" b="1">
              <a:effectLst>
                <a:outerShdw blurRad="38100" dist="38100" dir="2700000" algn="tl">
                  <a:srgbClr val="C0C0C0"/>
                </a:outerShdw>
              </a:effectLst>
              <a:latin typeface="Comic Sans MS" pitchFamily="66" charset="0"/>
            </a:endParaRP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Palestine – 1948</a:t>
            </a:r>
            <a:br>
              <a:rPr lang="en-US" sz="2600" b="1">
                <a:effectLst>
                  <a:outerShdw blurRad="38100" dist="38100" dir="2700000" algn="tl">
                    <a:srgbClr val="C0C0C0"/>
                  </a:outerShdw>
                </a:effectLst>
                <a:latin typeface="Comic Sans MS" pitchFamily="66" charset="0"/>
              </a:rPr>
            </a:br>
            <a:endParaRPr lang="en-US" sz="2600" b="1">
              <a:effectLst>
                <a:outerShdw blurRad="38100" dist="38100" dir="2700000" algn="tl">
                  <a:srgbClr val="C0C0C0"/>
                </a:outerShdw>
              </a:effectLst>
              <a:latin typeface="Comic Sans MS" pitchFamily="66" charset="0"/>
            </a:endParaRP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Kenya </a:t>
            </a:r>
            <a:r>
              <a:rPr lang="en-US" sz="2600" b="1">
                <a:effectLst>
                  <a:outerShdw blurRad="38100" dist="38100" dir="2700000" algn="tl">
                    <a:srgbClr val="C0C0C0"/>
                  </a:outerShdw>
                </a:effectLst>
                <a:latin typeface="Comic Sans MS" pitchFamily="66" charset="0"/>
                <a:sym typeface="Wingdings" pitchFamily="2" charset="2"/>
              </a:rPr>
              <a:t> Mau Mau </a:t>
            </a:r>
            <a:br>
              <a:rPr lang="en-US" sz="2600" b="1">
                <a:effectLst>
                  <a:outerShdw blurRad="38100" dist="38100" dir="2700000" algn="tl">
                    <a:srgbClr val="C0C0C0"/>
                  </a:outerShdw>
                </a:effectLst>
                <a:latin typeface="Comic Sans MS" pitchFamily="66" charset="0"/>
                <a:sym typeface="Wingdings" pitchFamily="2" charset="2"/>
              </a:rPr>
            </a:br>
            <a:r>
              <a:rPr lang="en-US" sz="2600" b="1">
                <a:effectLst>
                  <a:outerShdw blurRad="38100" dist="38100" dir="2700000" algn="tl">
                    <a:srgbClr val="C0C0C0"/>
                  </a:outerShdw>
                </a:effectLst>
                <a:latin typeface="Comic Sans MS" pitchFamily="66" charset="0"/>
                <a:sym typeface="Wingdings" pitchFamily="2" charset="2"/>
              </a:rPr>
              <a:t>uprising - 1955</a:t>
            </a:r>
            <a:endParaRPr lang="en-US" sz="2600" b="1">
              <a:effectLst>
                <a:outerShdw blurRad="38100" dist="38100" dir="2700000" algn="tl">
                  <a:srgbClr val="C0C0C0"/>
                </a:outerShdw>
              </a:effectLst>
              <a:latin typeface="Comic Sans MS" pitchFamily="66" charset="0"/>
            </a:endParaRPr>
          </a:p>
        </p:txBody>
      </p:sp>
      <p:pic>
        <p:nvPicPr>
          <p:cNvPr id="52229" name="Picture 5" descr="Mau Mau"/>
          <p:cNvPicPr>
            <a:picLocks noChangeAspect="1" noChangeArrowheads="1"/>
          </p:cNvPicPr>
          <p:nvPr/>
        </p:nvPicPr>
        <p:blipFill>
          <a:blip r:embed="rId2" cstate="print"/>
          <a:srcRect/>
          <a:stretch>
            <a:fillRect/>
          </a:stretch>
        </p:blipFill>
        <p:spPr bwMode="auto">
          <a:xfrm>
            <a:off x="6172200" y="4724400"/>
            <a:ext cx="1146175" cy="1828800"/>
          </a:xfrm>
          <a:prstGeom prst="rect">
            <a:avLst/>
          </a:prstGeom>
          <a:noFill/>
          <a:ln w="9525">
            <a:solidFill>
              <a:schemeClr val="tx1"/>
            </a:solidFill>
            <a:miter lim="800000"/>
            <a:headEnd/>
            <a:tailEnd/>
          </a:ln>
        </p:spPr>
      </p:pic>
      <p:pic>
        <p:nvPicPr>
          <p:cNvPr id="52231" name="Picture 7" descr="israel%20flag"/>
          <p:cNvPicPr>
            <a:picLocks noChangeAspect="1" noChangeArrowheads="1"/>
          </p:cNvPicPr>
          <p:nvPr/>
        </p:nvPicPr>
        <p:blipFill>
          <a:blip r:embed="rId3" cstate="print"/>
          <a:srcRect/>
          <a:stretch>
            <a:fillRect/>
          </a:stretch>
        </p:blipFill>
        <p:spPr bwMode="auto">
          <a:xfrm>
            <a:off x="7467600" y="3733800"/>
            <a:ext cx="1285875" cy="938213"/>
          </a:xfrm>
          <a:prstGeom prst="rect">
            <a:avLst/>
          </a:prstGeom>
          <a:noFill/>
        </p:spPr>
      </p:pic>
      <p:pic>
        <p:nvPicPr>
          <p:cNvPr id="52233" name="Picture 9" descr="gandhi"/>
          <p:cNvPicPr>
            <a:picLocks noChangeAspect="1" noChangeArrowheads="1"/>
          </p:cNvPicPr>
          <p:nvPr/>
        </p:nvPicPr>
        <p:blipFill>
          <a:blip r:embed="rId4" cstate="print"/>
          <a:srcRect/>
          <a:stretch>
            <a:fillRect/>
          </a:stretch>
        </p:blipFill>
        <p:spPr bwMode="auto">
          <a:xfrm>
            <a:off x="5715000" y="2743200"/>
            <a:ext cx="1328738" cy="1390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left)">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wipe(left)">
                                      <p:cBhvr>
                                        <p:cTn id="17" dur="500"/>
                                        <p:tgtEl>
                                          <p:spTgt spid="52227">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2233"/>
                                        </p:tgtEl>
                                        <p:attrNameLst>
                                          <p:attrName>style.visibility</p:attrName>
                                        </p:attrNameLst>
                                      </p:cBhvr>
                                      <p:to>
                                        <p:strVal val="visible"/>
                                      </p:to>
                                    </p:set>
                                    <p:animEffect transition="in" filter="dissolve">
                                      <p:cBhvr>
                                        <p:cTn id="20" dur="500"/>
                                        <p:tgtEl>
                                          <p:spTgt spid="522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Effect transition="in" filter="wipe(left)">
                                      <p:cBhvr>
                                        <p:cTn id="25" dur="500"/>
                                        <p:tgtEl>
                                          <p:spTgt spid="52227">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2231"/>
                                        </p:tgtEl>
                                        <p:attrNameLst>
                                          <p:attrName>style.visibility</p:attrName>
                                        </p:attrNameLst>
                                      </p:cBhvr>
                                      <p:to>
                                        <p:strVal val="visible"/>
                                      </p:to>
                                    </p:set>
                                    <p:animEffect transition="in" filter="dissolve">
                                      <p:cBhvr>
                                        <p:cTn id="28" dur="500"/>
                                        <p:tgtEl>
                                          <p:spTgt spid="522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2227">
                                            <p:txEl>
                                              <p:pRg st="4" end="4"/>
                                            </p:txEl>
                                          </p:spTgt>
                                        </p:tgtEl>
                                        <p:attrNameLst>
                                          <p:attrName>style.visibility</p:attrName>
                                        </p:attrNameLst>
                                      </p:cBhvr>
                                      <p:to>
                                        <p:strVal val="visible"/>
                                      </p:to>
                                    </p:set>
                                    <p:animEffect transition="in" filter="wipe(left)">
                                      <p:cBhvr>
                                        <p:cTn id="33" dur="500"/>
                                        <p:tgtEl>
                                          <p:spTgt spid="52227">
                                            <p:txEl>
                                              <p:pRg st="4" end="4"/>
                                            </p:txEl>
                                          </p:spTgt>
                                        </p:tgtEl>
                                      </p:cBhvr>
                                    </p:animEffect>
                                  </p:childTnLst>
                                </p:cTn>
                              </p:par>
                              <p:par>
                                <p:cTn id="34" presetID="20" presetClass="entr" presetSubtype="0" fill="hold" nodeType="withEffect">
                                  <p:stCondLst>
                                    <p:cond delay="0"/>
                                  </p:stCondLst>
                                  <p:childTnLst>
                                    <p:set>
                                      <p:cBhvr>
                                        <p:cTn id="35" dur="1" fill="hold">
                                          <p:stCondLst>
                                            <p:cond delay="0"/>
                                          </p:stCondLst>
                                        </p:cTn>
                                        <p:tgtEl>
                                          <p:spTgt spid="52229"/>
                                        </p:tgtEl>
                                        <p:attrNameLst>
                                          <p:attrName>style.visibility</p:attrName>
                                        </p:attrNameLst>
                                      </p:cBhvr>
                                      <p:to>
                                        <p:strVal val="visible"/>
                                      </p:to>
                                    </p:set>
                                    <p:animEffect transition="in" filter="wedge">
                                      <p:cBhvr>
                                        <p:cTn id="36"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Churchill Returns: 1951-1955</a:t>
            </a:r>
          </a:p>
        </p:txBody>
      </p:sp>
      <p:pic>
        <p:nvPicPr>
          <p:cNvPr id="16387" name="Picture 3" descr="Churchill-1951-TimeMag"/>
          <p:cNvPicPr>
            <a:picLocks noChangeAspect="1" noChangeArrowheads="1"/>
          </p:cNvPicPr>
          <p:nvPr/>
        </p:nvPicPr>
        <p:blipFill>
          <a:blip r:embed="rId2" cstate="print">
            <a:lum contrast="6000"/>
          </a:blip>
          <a:srcRect/>
          <a:stretch>
            <a:fillRect/>
          </a:stretch>
        </p:blipFill>
        <p:spPr bwMode="auto">
          <a:xfrm>
            <a:off x="5997575" y="1066800"/>
            <a:ext cx="2536825" cy="3343275"/>
          </a:xfrm>
          <a:prstGeom prst="rect">
            <a:avLst/>
          </a:prstGeom>
          <a:noFill/>
          <a:ln w="9525">
            <a:solidFill>
              <a:schemeClr val="tx1"/>
            </a:solidFill>
            <a:miter lim="800000"/>
            <a:headEnd/>
            <a:tailEnd/>
          </a:ln>
        </p:spPr>
      </p:pic>
      <p:pic>
        <p:nvPicPr>
          <p:cNvPr id="16388" name="Picture 4" descr="cartoon-CHurchill returns - 1951"/>
          <p:cNvPicPr>
            <a:picLocks noChangeAspect="1" noChangeArrowheads="1"/>
          </p:cNvPicPr>
          <p:nvPr/>
        </p:nvPicPr>
        <p:blipFill>
          <a:blip r:embed="rId3" cstate="print">
            <a:lum bright="-6000" contrast="6000"/>
          </a:blip>
          <a:srcRect l="2168" t="1334" r="2438" b="2667"/>
          <a:stretch>
            <a:fillRect/>
          </a:stretch>
        </p:blipFill>
        <p:spPr bwMode="auto">
          <a:xfrm>
            <a:off x="1828800" y="1066800"/>
            <a:ext cx="3352800" cy="5486400"/>
          </a:xfrm>
          <a:prstGeom prst="rect">
            <a:avLst/>
          </a:prstGeom>
          <a:noFill/>
          <a:ln w="9525">
            <a:solidFill>
              <a:schemeClr val="tx1"/>
            </a:solidFill>
            <a:miter lim="800000"/>
            <a:headEnd/>
            <a:tailEnd/>
          </a:ln>
        </p:spPr>
      </p:pic>
      <p:sp>
        <p:nvSpPr>
          <p:cNvPr id="16389" name="Text Box 5"/>
          <p:cNvSpPr txBox="1">
            <a:spLocks noChangeArrowheads="1"/>
          </p:cNvSpPr>
          <p:nvPr/>
        </p:nvSpPr>
        <p:spPr bwMode="auto">
          <a:xfrm>
            <a:off x="5486400" y="4495800"/>
            <a:ext cx="3429000" cy="1997075"/>
          </a:xfrm>
          <a:prstGeom prst="rect">
            <a:avLst/>
          </a:prstGeom>
          <a:noFill/>
          <a:ln w="9525">
            <a:noFill/>
            <a:miter lim="800000"/>
            <a:headEnd/>
            <a:tailEnd/>
          </a:ln>
          <a:effectLst/>
        </p:spPr>
        <p:txBody>
          <a:bodyPr>
            <a:spAutoFit/>
          </a:bodyPr>
          <a:lstStyle/>
          <a:p>
            <a:pPr algn="ctr">
              <a:spcBef>
                <a:spcPct val="50000"/>
              </a:spcBef>
              <a:buClr>
                <a:schemeClr val="accent2"/>
              </a:buClr>
            </a:pPr>
            <a:r>
              <a:rPr lang="en-US" sz="2500" b="1">
                <a:effectLst>
                  <a:outerShdw blurRad="38100" dist="38100" dir="2700000" algn="tl">
                    <a:srgbClr val="C0C0C0"/>
                  </a:outerShdw>
                </a:effectLst>
                <a:latin typeface="Comic Sans MS" pitchFamily="66" charset="0"/>
                <a:sym typeface="Wingdings" pitchFamily="2" charset="2"/>
              </a:rPr>
              <a:t>He never really tried to destroy the “welfare state” established by Attlee’s government.</a:t>
            </a:r>
            <a:endParaRPr lang="en-US" sz="2500" b="1">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The “Iron Curtain”</a:t>
            </a:r>
          </a:p>
        </p:txBody>
      </p:sp>
      <p:sp>
        <p:nvSpPr>
          <p:cNvPr id="50179" name="Text Box 3"/>
          <p:cNvSpPr txBox="1">
            <a:spLocks noChangeArrowheads="1"/>
          </p:cNvSpPr>
          <p:nvPr/>
        </p:nvSpPr>
        <p:spPr bwMode="auto">
          <a:xfrm>
            <a:off x="1752600" y="4876800"/>
            <a:ext cx="7162800" cy="1766888"/>
          </a:xfrm>
          <a:prstGeom prst="rect">
            <a:avLst/>
          </a:prstGeom>
          <a:noFill/>
          <a:ln w="9525">
            <a:noFill/>
            <a:miter lim="800000"/>
            <a:headEnd/>
            <a:tailEnd/>
          </a:ln>
          <a:effectLst/>
        </p:spPr>
        <p:txBody>
          <a:bodyPr>
            <a:spAutoFit/>
          </a:bodyPr>
          <a:lstStyle/>
          <a:p>
            <a:pPr>
              <a:spcBef>
                <a:spcPct val="50000"/>
              </a:spcBef>
            </a:pPr>
            <a:r>
              <a:rPr lang="en-US" sz="2200" b="1" i="1">
                <a:effectLst>
                  <a:outerShdw blurRad="38100" dist="38100" dir="2700000" algn="tl">
                    <a:srgbClr val="C0C0C0"/>
                  </a:outerShdw>
                </a:effectLst>
                <a:latin typeface="Comic Sans MS" pitchFamily="66" charset="0"/>
              </a:rPr>
              <a:t>From Stettin in the Balkans, to Trieste in the Adriatic, an </a:t>
            </a:r>
            <a:r>
              <a:rPr lang="en-US" sz="2200" b="1" i="1">
                <a:solidFill>
                  <a:srgbClr val="FF0000"/>
                </a:solidFill>
                <a:effectLst>
                  <a:outerShdw blurRad="38100" dist="38100" dir="2700000" algn="tl">
                    <a:srgbClr val="C0C0C0"/>
                  </a:outerShdw>
                </a:effectLst>
                <a:latin typeface="Comic Sans MS" pitchFamily="66" charset="0"/>
              </a:rPr>
              <a:t>iron curtain</a:t>
            </a:r>
            <a:r>
              <a:rPr lang="en-US" sz="2200" b="1" i="1">
                <a:effectLst>
                  <a:outerShdw blurRad="38100" dist="38100" dir="2700000" algn="tl">
                    <a:srgbClr val="C0C0C0"/>
                  </a:outerShdw>
                </a:effectLst>
                <a:latin typeface="Comic Sans MS" pitchFamily="66" charset="0"/>
              </a:rPr>
              <a:t> has descended across the Continent.  Behind that line lies the ancient capitals of Central and Eastern Europe.</a:t>
            </a:r>
            <a:br>
              <a:rPr lang="en-US" sz="2200" b="1" i="1">
                <a:effectLst>
                  <a:outerShdw blurRad="38100" dist="38100" dir="2700000" algn="tl">
                    <a:srgbClr val="C0C0C0"/>
                  </a:outerShdw>
                </a:effectLst>
                <a:latin typeface="Comic Sans MS" pitchFamily="66" charset="0"/>
              </a:rPr>
            </a:br>
            <a:r>
              <a:rPr lang="en-US" sz="2200" b="1" i="1">
                <a:effectLst>
                  <a:outerShdw blurRad="38100" dist="38100" dir="2700000" algn="tl">
                    <a:srgbClr val="C0C0C0"/>
                  </a:outerShdw>
                </a:effectLst>
                <a:latin typeface="Comic Sans MS" pitchFamily="66" charset="0"/>
              </a:rPr>
              <a:t>                      </a:t>
            </a:r>
            <a:r>
              <a:rPr lang="en-US" sz="2200" b="1">
                <a:effectLst>
                  <a:outerShdw blurRad="38100" dist="38100" dir="2700000" algn="tl">
                    <a:srgbClr val="C0C0C0"/>
                  </a:outerShdw>
                </a:effectLst>
                <a:latin typeface="Comic Sans MS" pitchFamily="66" charset="0"/>
              </a:rPr>
              <a:t>-- Sir Winston Churchill, 1946</a:t>
            </a:r>
            <a:endParaRPr lang="en-US" sz="2200" b="1" i="1">
              <a:effectLst>
                <a:outerShdw blurRad="38100" dist="38100" dir="2700000" algn="tl">
                  <a:srgbClr val="C0C0C0"/>
                </a:outerShdw>
              </a:effectLst>
              <a:latin typeface="Comic Sans MS" pitchFamily="66" charset="0"/>
            </a:endParaRPr>
          </a:p>
        </p:txBody>
      </p:sp>
      <p:pic>
        <p:nvPicPr>
          <p:cNvPr id="50181" name="Picture 5" descr="Cold_War_Europe_1945_1990"/>
          <p:cNvPicPr>
            <a:picLocks noChangeAspect="1" noChangeArrowheads="1"/>
          </p:cNvPicPr>
          <p:nvPr/>
        </p:nvPicPr>
        <p:blipFill>
          <a:blip r:embed="rId2" cstate="print">
            <a:lum bright="-6000" contrast="6000"/>
          </a:blip>
          <a:srcRect/>
          <a:stretch>
            <a:fillRect/>
          </a:stretch>
        </p:blipFill>
        <p:spPr bwMode="auto">
          <a:xfrm>
            <a:off x="2895600" y="898525"/>
            <a:ext cx="4724400" cy="382587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0179"/>
                                        </p:tgtEl>
                                        <p:attrNameLst>
                                          <p:attrName>style.visibility</p:attrName>
                                        </p:attrNameLst>
                                      </p:cBhvr>
                                      <p:to>
                                        <p:strVal val="visible"/>
                                      </p:to>
                                    </p:set>
                                    <p:animEffect transition="in" filter="wipe(left)">
                                      <p:cBhvr>
                                        <p:cTn id="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52600" y="196850"/>
            <a:ext cx="7086600" cy="1190625"/>
          </a:xfrm>
          <a:prstGeom prst="rect">
            <a:avLst/>
          </a:prstGeom>
          <a:noFill/>
          <a:ln w="9525">
            <a:noFill/>
            <a:miter lim="800000"/>
            <a:headEnd/>
            <a:tailEnd/>
          </a:ln>
          <a:effectLst/>
        </p:spPr>
        <p:txBody>
          <a:bodyPr anchor="ctr">
            <a:spAutoFit/>
          </a:bodyPr>
          <a:lstStyle/>
          <a:p>
            <a:pPr>
              <a:spcBef>
                <a:spcPct val="50000"/>
              </a:spcBef>
            </a:pPr>
            <a:r>
              <a:rPr lang="en-US" sz="3600" b="1">
                <a:solidFill>
                  <a:srgbClr val="D40000"/>
                </a:solidFill>
                <a:effectLst>
                  <a:outerShdw blurRad="38100" dist="38100" dir="2700000" algn="tl">
                    <a:srgbClr val="C0C0C0"/>
                  </a:outerShdw>
                </a:effectLst>
              </a:rPr>
              <a:t>The Federated Republic</a:t>
            </a:r>
            <a:br>
              <a:rPr lang="en-US" sz="3600" b="1">
                <a:solidFill>
                  <a:srgbClr val="D40000"/>
                </a:solidFill>
                <a:effectLst>
                  <a:outerShdw blurRad="38100" dist="38100" dir="2700000" algn="tl">
                    <a:srgbClr val="C0C0C0"/>
                  </a:outerShdw>
                </a:effectLst>
              </a:rPr>
            </a:br>
            <a:r>
              <a:rPr lang="en-US" sz="3600" b="1">
                <a:solidFill>
                  <a:srgbClr val="D40000"/>
                </a:solidFill>
                <a:effectLst>
                  <a:outerShdw blurRad="38100" dist="38100" dir="2700000" algn="tl">
                    <a:srgbClr val="C0C0C0"/>
                  </a:outerShdw>
                </a:effectLst>
              </a:rPr>
              <a:t>of Germany</a:t>
            </a:r>
          </a:p>
        </p:txBody>
      </p:sp>
      <p:sp>
        <p:nvSpPr>
          <p:cNvPr id="17412" name="Text Box 4"/>
          <p:cNvSpPr txBox="1">
            <a:spLocks noChangeArrowheads="1"/>
          </p:cNvSpPr>
          <p:nvPr/>
        </p:nvSpPr>
        <p:spPr bwMode="auto">
          <a:xfrm>
            <a:off x="1524000" y="1524000"/>
            <a:ext cx="7467600" cy="520382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pPr>
            <a:r>
              <a:rPr lang="en-US" sz="2400" b="1">
                <a:effectLst>
                  <a:outerShdw blurRad="38100" dist="38100" dir="2700000" algn="tl">
                    <a:srgbClr val="C0C0C0"/>
                  </a:outerShdw>
                </a:effectLst>
                <a:latin typeface="Comic Sans MS" pitchFamily="66" charset="0"/>
              </a:rPr>
              <a:t>Created in 1949 with</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the capital at Bonn.</a:t>
            </a:r>
          </a:p>
          <a:p>
            <a:pPr marL="515938" indent="-515938">
              <a:spcBef>
                <a:spcPct val="50000"/>
              </a:spcBef>
              <a:buClr>
                <a:schemeClr val="accent2"/>
              </a:buClr>
              <a:buFontTx/>
              <a:buAutoNum type="arabicPeriod"/>
            </a:pPr>
            <a:r>
              <a:rPr lang="en-US" sz="2400" b="1">
                <a:effectLst>
                  <a:outerShdw blurRad="38100" dist="38100" dir="2700000" algn="tl">
                    <a:srgbClr val="C0C0C0"/>
                  </a:outerShdw>
                </a:effectLst>
                <a:latin typeface="Comic Sans MS" pitchFamily="66" charset="0"/>
              </a:rPr>
              <a:t>Its army limited to</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12 divisions [275,000].</a:t>
            </a:r>
          </a:p>
          <a:p>
            <a:pPr marL="515938" indent="-515938">
              <a:spcBef>
                <a:spcPct val="50000"/>
              </a:spcBef>
              <a:buClr>
                <a:schemeClr val="accent2"/>
              </a:buClr>
              <a:buFontTx/>
              <a:buAutoNum type="arabicPeriod"/>
            </a:pPr>
            <a:r>
              <a:rPr lang="en-US" sz="2400" b="1">
                <a:effectLst>
                  <a:outerShdw blurRad="38100" dist="38100" dir="2700000" algn="tl">
                    <a:srgbClr val="C0C0C0"/>
                  </a:outerShdw>
                </a:effectLst>
                <a:latin typeface="Comic Sans MS" pitchFamily="66" charset="0"/>
              </a:rPr>
              <a:t>Konrad Adenauer, a</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Christian Democrat,</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was its 1</a:t>
            </a:r>
            <a:r>
              <a:rPr lang="en-US" sz="2400" b="1" baseline="30000">
                <a:effectLst>
                  <a:outerShdw blurRad="38100" dist="38100" dir="2700000" algn="tl">
                    <a:srgbClr val="C0C0C0"/>
                  </a:outerShdw>
                </a:effectLst>
                <a:latin typeface="Comic Sans MS" pitchFamily="66" charset="0"/>
              </a:rPr>
              <a:t>st</a:t>
            </a:r>
            <a:r>
              <a:rPr lang="en-US" sz="2400" b="1">
                <a:effectLst>
                  <a:outerShdw blurRad="38100" dist="38100" dir="2700000" algn="tl">
                    <a:srgbClr val="C0C0C0"/>
                  </a:outerShdw>
                </a:effectLst>
                <a:latin typeface="Comic Sans MS" pitchFamily="66" charset="0"/>
              </a:rPr>
              <a:t> President.</a:t>
            </a:r>
          </a:p>
          <a:p>
            <a:pPr marL="973138" lvl="1" indent="-342900">
              <a:spcBef>
                <a:spcPct val="50000"/>
              </a:spcBef>
              <a:buClr>
                <a:srgbClr val="D40000"/>
              </a:buClr>
              <a:buSzPct val="110000"/>
              <a:buFont typeface="Wingdings" pitchFamily="2" charset="2"/>
              <a:buChar char="§"/>
            </a:pPr>
            <a:r>
              <a:rPr lang="en-US" sz="2400" b="1">
                <a:effectLst>
                  <a:outerShdw blurRad="38100" dist="38100" dir="2700000" algn="tl">
                    <a:srgbClr val="C0C0C0"/>
                  </a:outerShdw>
                </a:effectLst>
                <a:latin typeface="Comic Sans MS" pitchFamily="66" charset="0"/>
              </a:rPr>
              <a:t>Coalition of moderates and conservatives.</a:t>
            </a:r>
          </a:p>
          <a:p>
            <a:pPr marL="973138" lvl="1" indent="-342900">
              <a:spcBef>
                <a:spcPct val="50000"/>
              </a:spcBef>
              <a:buClr>
                <a:srgbClr val="D40000"/>
              </a:buClr>
              <a:buSzPct val="110000"/>
              <a:buFont typeface="Wingdings" pitchFamily="2" charset="2"/>
              <a:buChar char="§"/>
            </a:pPr>
            <a:r>
              <a:rPr lang="en-US" sz="2400" b="1">
                <a:effectLst>
                  <a:outerShdw blurRad="38100" dist="38100" dir="2700000" algn="tl">
                    <a:srgbClr val="C0C0C0"/>
                  </a:outerShdw>
                </a:effectLst>
                <a:latin typeface="Comic Sans MS" pitchFamily="66" charset="0"/>
              </a:rPr>
              <a:t>Pro-Western foreign policy.</a:t>
            </a:r>
          </a:p>
          <a:p>
            <a:pPr marL="973138" lvl="1" indent="-342900">
              <a:spcBef>
                <a:spcPct val="50000"/>
              </a:spcBef>
              <a:buClr>
                <a:srgbClr val="D40000"/>
              </a:buClr>
              <a:buSzPct val="110000"/>
              <a:buFont typeface="Wingdings" pitchFamily="2" charset="2"/>
              <a:buChar char="§"/>
            </a:pPr>
            <a:r>
              <a:rPr lang="en-US" sz="2400" b="1">
                <a:effectLst>
                  <a:outerShdw blurRad="38100" dist="38100" dir="2700000" algn="tl">
                    <a:srgbClr val="C0C0C0"/>
                  </a:outerShdw>
                </a:effectLst>
                <a:latin typeface="Comic Sans MS" pitchFamily="66" charset="0"/>
              </a:rPr>
              <a:t>German “economic miracle.”</a:t>
            </a:r>
          </a:p>
          <a:p>
            <a:pPr marL="515938" indent="-515938">
              <a:spcBef>
                <a:spcPct val="50000"/>
              </a:spcBef>
              <a:buClr>
                <a:schemeClr val="accent2"/>
              </a:buClr>
              <a:buSzPct val="110000"/>
              <a:buFont typeface="Wingdings" pitchFamily="2" charset="2"/>
              <a:buAutoNum type="arabicPeriod"/>
            </a:pPr>
            <a:r>
              <a:rPr lang="en-US" sz="2400" b="1">
                <a:effectLst>
                  <a:outerShdw blurRad="38100" dist="38100" dir="2700000" algn="tl">
                    <a:srgbClr val="C0C0C0"/>
                  </a:outerShdw>
                </a:effectLst>
                <a:latin typeface="Comic Sans MS" pitchFamily="66" charset="0"/>
              </a:rPr>
              <a:t>“Father of Modern Germany.”</a:t>
            </a:r>
          </a:p>
        </p:txBody>
      </p:sp>
      <p:pic>
        <p:nvPicPr>
          <p:cNvPr id="17413" name="Picture 5" descr="KonradAdenauer"/>
          <p:cNvPicPr>
            <a:picLocks noChangeAspect="1" noChangeArrowheads="1"/>
          </p:cNvPicPr>
          <p:nvPr/>
        </p:nvPicPr>
        <p:blipFill>
          <a:blip r:embed="rId2" cstate="print">
            <a:lum contrast="6000"/>
          </a:blip>
          <a:srcRect/>
          <a:stretch>
            <a:fillRect/>
          </a:stretch>
        </p:blipFill>
        <p:spPr bwMode="auto">
          <a:xfrm>
            <a:off x="6172200" y="1066800"/>
            <a:ext cx="2544763" cy="3352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dissolve">
                                      <p:cBhvr>
                                        <p:cTn id="17" dur="1000"/>
                                        <p:tgtEl>
                                          <p:spTgt spid="174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41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41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412">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Italy After WW II</a:t>
            </a:r>
          </a:p>
        </p:txBody>
      </p:sp>
      <p:sp>
        <p:nvSpPr>
          <p:cNvPr id="113667" name="Text Box 3"/>
          <p:cNvSpPr txBox="1">
            <a:spLocks noChangeArrowheads="1"/>
          </p:cNvSpPr>
          <p:nvPr/>
        </p:nvSpPr>
        <p:spPr bwMode="auto">
          <a:xfrm>
            <a:off x="5562600" y="1565275"/>
            <a:ext cx="3352800" cy="414972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pPr>
            <a:r>
              <a:rPr lang="en-US" sz="2800" b="1">
                <a:solidFill>
                  <a:srgbClr val="FF0000"/>
                </a:solidFill>
                <a:effectLst>
                  <a:outerShdw blurRad="38100" dist="38100" dir="2700000" algn="tl">
                    <a:srgbClr val="C0C0C0"/>
                  </a:outerShdw>
                </a:effectLst>
                <a:latin typeface="Comic Sans MS" pitchFamily="66" charset="0"/>
              </a:rPr>
              <a:t>Alcide de Gasperi</a:t>
            </a:r>
            <a:r>
              <a:rPr lang="en-US" sz="2800" b="1">
                <a:effectLst>
                  <a:outerShdw blurRad="38100" dist="38100" dir="2700000" algn="tl">
                    <a:srgbClr val="C0C0C0"/>
                  </a:outerShdw>
                </a:effectLst>
                <a:latin typeface="Comic Sans MS" pitchFamily="66" charset="0"/>
              </a:rPr>
              <a:t> was Italy’s P.M. from 1948-1953</a:t>
            </a:r>
          </a:p>
          <a:p>
            <a:pPr marL="515938" indent="-515938">
              <a:spcBef>
                <a:spcPct val="50000"/>
              </a:spcBef>
              <a:buClr>
                <a:schemeClr val="accent2"/>
              </a:buClr>
              <a:buFontTx/>
              <a:buAutoNum type="arabicPeriod"/>
            </a:pPr>
            <a:r>
              <a:rPr lang="en-US" sz="2800" b="1">
                <a:effectLst>
                  <a:outerShdw blurRad="38100" dist="38100" dir="2700000" algn="tl">
                    <a:srgbClr val="C0C0C0"/>
                  </a:outerShdw>
                </a:effectLst>
                <a:latin typeface="Comic Sans MS" pitchFamily="66" charset="0"/>
              </a:rPr>
              <a:t>Coalition governments [short and unstable!]</a:t>
            </a:r>
          </a:p>
        </p:txBody>
      </p:sp>
      <p:pic>
        <p:nvPicPr>
          <p:cNvPr id="113669" name="Picture 5" descr="Italy-Alcide de Gasperi"/>
          <p:cNvPicPr>
            <a:picLocks noChangeAspect="1" noChangeArrowheads="1"/>
          </p:cNvPicPr>
          <p:nvPr/>
        </p:nvPicPr>
        <p:blipFill>
          <a:blip r:embed="rId2" cstate="print">
            <a:lum contrast="6000"/>
          </a:blip>
          <a:srcRect/>
          <a:stretch>
            <a:fillRect/>
          </a:stretch>
        </p:blipFill>
        <p:spPr bwMode="auto">
          <a:xfrm>
            <a:off x="1981200" y="1371600"/>
            <a:ext cx="3178175" cy="4186238"/>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1752600" y="1630363"/>
            <a:ext cx="7162800" cy="347503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8000" b="1">
                <a:solidFill>
                  <a:srgbClr val="D40000"/>
                </a:solidFill>
              </a:rPr>
              <a:t>Part II:</a:t>
            </a:r>
            <a:br>
              <a:rPr lang="en-US" sz="8000" b="1">
                <a:solidFill>
                  <a:srgbClr val="D40000"/>
                </a:solidFill>
              </a:rPr>
            </a:br>
            <a:r>
              <a:rPr lang="en-US" sz="1600" b="1">
                <a:solidFill>
                  <a:srgbClr val="D40000"/>
                </a:solidFill>
              </a:rPr>
              <a:t/>
            </a:r>
            <a:br>
              <a:rPr lang="en-US" sz="1600" b="1">
                <a:solidFill>
                  <a:srgbClr val="D40000"/>
                </a:solidFill>
              </a:rPr>
            </a:br>
            <a:r>
              <a:rPr lang="en-US" b="1">
                <a:solidFill>
                  <a:srgbClr val="D40000"/>
                </a:solidFill>
              </a:rPr>
              <a:t/>
            </a:r>
            <a:br>
              <a:rPr lang="en-US" b="1">
                <a:solidFill>
                  <a:srgbClr val="D40000"/>
                </a:solidFill>
              </a:rPr>
            </a:br>
            <a:r>
              <a:rPr lang="en-US" sz="5400" b="1">
                <a:solidFill>
                  <a:srgbClr val="D40000"/>
                </a:solidFill>
              </a:rPr>
              <a:t>“European</a:t>
            </a:r>
            <a:br>
              <a:rPr lang="en-US" sz="5400" b="1">
                <a:solidFill>
                  <a:srgbClr val="D40000"/>
                </a:solidFill>
              </a:rPr>
            </a:br>
            <a:r>
              <a:rPr lang="en-US" sz="5400" b="1">
                <a:solidFill>
                  <a:srgbClr val="D40000"/>
                </a:solidFill>
              </a:rPr>
              <a:t>Union”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8786"/>
                                        </p:tgtEl>
                                        <p:attrNameLst>
                                          <p:attrName>style.visibility</p:attrName>
                                        </p:attrNameLst>
                                      </p:cBhvr>
                                      <p:to>
                                        <p:strVal val="visible"/>
                                      </p:to>
                                    </p:set>
                                    <p:anim calcmode="lin" valueType="num">
                                      <p:cBhvr>
                                        <p:cTn id="7" dur="1000" fill="hold"/>
                                        <p:tgtEl>
                                          <p:spTgt spid="11878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8786"/>
                                        </p:tgtEl>
                                        <p:attrNameLst>
                                          <p:attrName>ppt_y</p:attrName>
                                        </p:attrNameLst>
                                      </p:cBhvr>
                                      <p:tavLst>
                                        <p:tav tm="0">
                                          <p:val>
                                            <p:strVal val="#ppt_y"/>
                                          </p:val>
                                        </p:tav>
                                        <p:tav tm="100000">
                                          <p:val>
                                            <p:strVal val="#ppt_y"/>
                                          </p:val>
                                        </p:tav>
                                      </p:tavLst>
                                    </p:anim>
                                    <p:anim calcmode="lin" valueType="num">
                                      <p:cBhvr>
                                        <p:cTn id="9" dur="1000" fill="hold"/>
                                        <p:tgtEl>
                                          <p:spTgt spid="11878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878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1447800" y="274638"/>
            <a:ext cx="76962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European Economic Integration</a:t>
            </a:r>
          </a:p>
        </p:txBody>
      </p:sp>
      <p:sp>
        <p:nvSpPr>
          <p:cNvPr id="119811" name="Text Box 3"/>
          <p:cNvSpPr txBox="1">
            <a:spLocks noChangeArrowheads="1"/>
          </p:cNvSpPr>
          <p:nvPr/>
        </p:nvSpPr>
        <p:spPr bwMode="auto">
          <a:xfrm>
            <a:off x="1828800" y="1103313"/>
            <a:ext cx="7162800" cy="5449887"/>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a:pPr>
            <a:r>
              <a:rPr lang="en-US" sz="2600" b="1">
                <a:effectLst>
                  <a:outerShdw blurRad="38100" dist="38100" dir="2700000" algn="tl">
                    <a:srgbClr val="C0C0C0"/>
                  </a:outerShdw>
                </a:effectLst>
                <a:latin typeface="Comic Sans MS" pitchFamily="66" charset="0"/>
              </a:rPr>
              <a:t>1947 </a:t>
            </a:r>
            <a:r>
              <a:rPr lang="en-US" sz="2600" b="1">
                <a:effectLst>
                  <a:outerShdw blurRad="38100" dist="38100" dir="2700000" algn="tl">
                    <a:srgbClr val="C0C0C0"/>
                  </a:outerShdw>
                </a:effectLst>
                <a:latin typeface="Comic Sans MS" pitchFamily="66" charset="0"/>
                <a:sym typeface="Wingdings" pitchFamily="2" charset="2"/>
              </a:rPr>
              <a:t> </a:t>
            </a:r>
            <a:r>
              <a:rPr lang="en-US" sz="2600" b="1" u="sng">
                <a:effectLst>
                  <a:outerShdw blurRad="38100" dist="38100" dir="2700000" algn="tl">
                    <a:srgbClr val="C0C0C0"/>
                  </a:outerShdw>
                </a:effectLst>
                <a:latin typeface="Comic Sans MS" pitchFamily="66" charset="0"/>
                <a:sym typeface="Wingdings" pitchFamily="2" charset="2"/>
              </a:rPr>
              <a:t>G</a:t>
            </a:r>
            <a:r>
              <a:rPr lang="en-US" sz="2600" b="1">
                <a:effectLst>
                  <a:outerShdw blurRad="38100" dist="38100" dir="2700000" algn="tl">
                    <a:srgbClr val="C0C0C0"/>
                  </a:outerShdw>
                </a:effectLst>
                <a:latin typeface="Comic Sans MS" pitchFamily="66" charset="0"/>
                <a:sym typeface="Wingdings" pitchFamily="2" charset="2"/>
              </a:rPr>
              <a:t>eneral </a:t>
            </a:r>
            <a:r>
              <a:rPr lang="en-US" sz="2600" b="1" u="sng">
                <a:effectLst>
                  <a:outerShdw blurRad="38100" dist="38100" dir="2700000" algn="tl">
                    <a:srgbClr val="C0C0C0"/>
                  </a:outerShdw>
                </a:effectLst>
                <a:latin typeface="Comic Sans MS" pitchFamily="66" charset="0"/>
                <a:sym typeface="Wingdings" pitchFamily="2" charset="2"/>
              </a:rPr>
              <a:t>A</a:t>
            </a:r>
            <a:r>
              <a:rPr lang="en-US" sz="2600" b="1">
                <a:effectLst>
                  <a:outerShdw blurRad="38100" dist="38100" dir="2700000" algn="tl">
                    <a:srgbClr val="C0C0C0"/>
                  </a:outerShdw>
                </a:effectLst>
                <a:latin typeface="Comic Sans MS" pitchFamily="66" charset="0"/>
                <a:sym typeface="Wingdings" pitchFamily="2" charset="2"/>
              </a:rPr>
              <a:t>greement on </a:t>
            </a:r>
            <a:r>
              <a:rPr lang="en-US" sz="2600" b="1" u="sng">
                <a:effectLst>
                  <a:outerShdw blurRad="38100" dist="38100" dir="2700000" algn="tl">
                    <a:srgbClr val="C0C0C0"/>
                  </a:outerShdw>
                </a:effectLst>
                <a:latin typeface="Comic Sans MS" pitchFamily="66" charset="0"/>
                <a:sym typeface="Wingdings" pitchFamily="2" charset="2"/>
              </a:rPr>
              <a:t>T</a:t>
            </a:r>
            <a:r>
              <a:rPr lang="en-US" sz="2600" b="1">
                <a:effectLst>
                  <a:outerShdw blurRad="38100" dist="38100" dir="2700000" algn="tl">
                    <a:srgbClr val="C0C0C0"/>
                  </a:outerShdw>
                </a:effectLst>
                <a:latin typeface="Comic Sans MS" pitchFamily="66" charset="0"/>
                <a:sym typeface="Wingdings" pitchFamily="2" charset="2"/>
              </a:rPr>
              <a:t>ariffs</a:t>
            </a:r>
            <a:br>
              <a:rPr lang="en-US" sz="2600" b="1">
                <a:effectLst>
                  <a:outerShdw blurRad="38100" dist="38100" dir="2700000" algn="tl">
                    <a:srgbClr val="C0C0C0"/>
                  </a:outerShdw>
                </a:effectLst>
                <a:latin typeface="Comic Sans MS" pitchFamily="66" charset="0"/>
                <a:sym typeface="Wingdings" pitchFamily="2" charset="2"/>
              </a:rPr>
            </a:br>
            <a:r>
              <a:rPr lang="en-US" sz="2600" b="1">
                <a:effectLst>
                  <a:outerShdw blurRad="38100" dist="38100" dir="2700000" algn="tl">
                    <a:srgbClr val="C0C0C0"/>
                  </a:outerShdw>
                </a:effectLst>
                <a:latin typeface="Comic Sans MS" pitchFamily="66" charset="0"/>
                <a:sym typeface="Wingdings" pitchFamily="2" charset="2"/>
              </a:rPr>
              <a:t>          and </a:t>
            </a:r>
            <a:r>
              <a:rPr lang="en-US" sz="2600" b="1" u="sng">
                <a:effectLst>
                  <a:outerShdw blurRad="38100" dist="38100" dir="2700000" algn="tl">
                    <a:srgbClr val="C0C0C0"/>
                  </a:outerShdw>
                </a:effectLst>
                <a:latin typeface="Comic Sans MS" pitchFamily="66" charset="0"/>
                <a:sym typeface="Wingdings" pitchFamily="2" charset="2"/>
              </a:rPr>
              <a:t>T</a:t>
            </a:r>
            <a:r>
              <a:rPr lang="en-US" sz="2600" b="1">
                <a:effectLst>
                  <a:outerShdw blurRad="38100" dist="38100" dir="2700000" algn="tl">
                    <a:srgbClr val="C0C0C0"/>
                  </a:outerShdw>
                </a:effectLst>
                <a:latin typeface="Comic Sans MS" pitchFamily="66" charset="0"/>
                <a:sym typeface="Wingdings" pitchFamily="2" charset="2"/>
              </a:rPr>
              <a:t>rade [GATT]</a:t>
            </a: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23 nations.</a:t>
            </a: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Became the foundation of postwar global commerce.</a:t>
            </a: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It set up procedures to handle commercial complaints.</a:t>
            </a: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It provided a framework for continuing negotiations [“rounds”].</a:t>
            </a: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By 1990, 99 nations were participating.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447800" y="274638"/>
            <a:ext cx="76962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European Economic Integration</a:t>
            </a:r>
          </a:p>
        </p:txBody>
      </p:sp>
      <p:sp>
        <p:nvSpPr>
          <p:cNvPr id="120835" name="Text Box 3"/>
          <p:cNvSpPr txBox="1">
            <a:spLocks noChangeArrowheads="1"/>
          </p:cNvSpPr>
          <p:nvPr/>
        </p:nvSpPr>
        <p:spPr bwMode="auto">
          <a:xfrm>
            <a:off x="2133600" y="1243013"/>
            <a:ext cx="6248400" cy="5251450"/>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2"/>
            </a:pPr>
            <a:r>
              <a:rPr lang="en-US" sz="2600" b="1">
                <a:effectLst>
                  <a:outerShdw blurRad="38100" dist="38100" dir="2700000" algn="tl">
                    <a:srgbClr val="C0C0C0"/>
                  </a:outerShdw>
                </a:effectLst>
                <a:latin typeface="Comic Sans MS" pitchFamily="66" charset="0"/>
              </a:rPr>
              <a:t>1952 </a:t>
            </a:r>
            <a:r>
              <a:rPr lang="en-US" sz="2600" b="1">
                <a:effectLst>
                  <a:outerShdw blurRad="38100" dist="38100" dir="2700000" algn="tl">
                    <a:srgbClr val="C0C0C0"/>
                  </a:outerShdw>
                </a:effectLst>
                <a:latin typeface="Comic Sans MS" pitchFamily="66" charset="0"/>
                <a:sym typeface="Wingdings" pitchFamily="2" charset="2"/>
              </a:rPr>
              <a:t> </a:t>
            </a:r>
            <a:r>
              <a:rPr lang="en-US" sz="2600" b="1" u="sng">
                <a:effectLst>
                  <a:outerShdw blurRad="38100" dist="38100" dir="2700000" algn="tl">
                    <a:srgbClr val="C0C0C0"/>
                  </a:outerShdw>
                </a:effectLst>
                <a:latin typeface="Comic Sans MS" pitchFamily="66" charset="0"/>
                <a:sym typeface="Wingdings" pitchFamily="2" charset="2"/>
              </a:rPr>
              <a:t>E</a:t>
            </a:r>
            <a:r>
              <a:rPr lang="en-US" sz="2600" b="1">
                <a:effectLst>
                  <a:outerShdw blurRad="38100" dist="38100" dir="2700000" algn="tl">
                    <a:srgbClr val="C0C0C0"/>
                  </a:outerShdw>
                </a:effectLst>
                <a:latin typeface="Comic Sans MS" pitchFamily="66" charset="0"/>
                <a:sym typeface="Wingdings" pitchFamily="2" charset="2"/>
              </a:rPr>
              <a:t>uropean </a:t>
            </a:r>
            <a:r>
              <a:rPr lang="en-US" sz="2600" b="1" u="sng">
                <a:effectLst>
                  <a:outerShdw blurRad="38100" dist="38100" dir="2700000" algn="tl">
                    <a:srgbClr val="C0C0C0"/>
                  </a:outerShdw>
                </a:effectLst>
                <a:latin typeface="Comic Sans MS" pitchFamily="66" charset="0"/>
                <a:sym typeface="Wingdings" pitchFamily="2" charset="2"/>
              </a:rPr>
              <a:t>C</a:t>
            </a:r>
            <a:r>
              <a:rPr lang="en-US" sz="2600" b="1">
                <a:effectLst>
                  <a:outerShdw blurRad="38100" dist="38100" dir="2700000" algn="tl">
                    <a:srgbClr val="C0C0C0"/>
                  </a:outerShdw>
                </a:effectLst>
                <a:latin typeface="Comic Sans MS" pitchFamily="66" charset="0"/>
                <a:sym typeface="Wingdings" pitchFamily="2" charset="2"/>
              </a:rPr>
              <a:t>oal &amp; </a:t>
            </a:r>
            <a:r>
              <a:rPr lang="en-US" sz="2600" b="1" u="sng">
                <a:effectLst>
                  <a:outerShdw blurRad="38100" dist="38100" dir="2700000" algn="tl">
                    <a:srgbClr val="C0C0C0"/>
                  </a:outerShdw>
                </a:effectLst>
                <a:latin typeface="Comic Sans MS" pitchFamily="66" charset="0"/>
                <a:sym typeface="Wingdings" pitchFamily="2" charset="2"/>
              </a:rPr>
              <a:t>S</a:t>
            </a:r>
            <a:r>
              <a:rPr lang="en-US" sz="2600" b="1">
                <a:effectLst>
                  <a:outerShdw blurRad="38100" dist="38100" dir="2700000" algn="tl">
                    <a:srgbClr val="C0C0C0"/>
                  </a:outerShdw>
                </a:effectLst>
                <a:latin typeface="Comic Sans MS" pitchFamily="66" charset="0"/>
                <a:sym typeface="Wingdings" pitchFamily="2" charset="2"/>
              </a:rPr>
              <a:t>teel </a:t>
            </a:r>
            <a:br>
              <a:rPr lang="en-US" sz="2600" b="1">
                <a:effectLst>
                  <a:outerShdw blurRad="38100" dist="38100" dir="2700000" algn="tl">
                    <a:srgbClr val="C0C0C0"/>
                  </a:outerShdw>
                </a:effectLst>
                <a:latin typeface="Comic Sans MS" pitchFamily="66" charset="0"/>
                <a:sym typeface="Wingdings" pitchFamily="2" charset="2"/>
              </a:rPr>
            </a:br>
            <a:r>
              <a:rPr lang="en-US" sz="2600" b="1">
                <a:effectLst>
                  <a:outerShdw blurRad="38100" dist="38100" dir="2700000" algn="tl">
                    <a:srgbClr val="C0C0C0"/>
                  </a:outerShdw>
                </a:effectLst>
                <a:latin typeface="Comic Sans MS" pitchFamily="66" charset="0"/>
                <a:sym typeface="Wingdings" pitchFamily="2" charset="2"/>
              </a:rPr>
              <a:t>          </a:t>
            </a:r>
            <a:r>
              <a:rPr lang="en-US" sz="2600" b="1" u="sng">
                <a:effectLst>
                  <a:outerShdw blurRad="38100" dist="38100" dir="2700000" algn="tl">
                    <a:srgbClr val="C0C0C0"/>
                  </a:outerShdw>
                </a:effectLst>
                <a:latin typeface="Comic Sans MS" pitchFamily="66" charset="0"/>
                <a:sym typeface="Wingdings" pitchFamily="2" charset="2"/>
              </a:rPr>
              <a:t>C</a:t>
            </a:r>
            <a:r>
              <a:rPr lang="en-US" sz="2600" b="1">
                <a:effectLst>
                  <a:outerShdw blurRad="38100" dist="38100" dir="2700000" algn="tl">
                    <a:srgbClr val="C0C0C0"/>
                  </a:outerShdw>
                </a:effectLst>
                <a:latin typeface="Comic Sans MS" pitchFamily="66" charset="0"/>
                <a:sym typeface="Wingdings" pitchFamily="2" charset="2"/>
              </a:rPr>
              <a:t>ommunity [ECSC].</a:t>
            </a: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HQ in Luxembourg.</a:t>
            </a: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“Inner Six” </a:t>
            </a:r>
            <a:r>
              <a:rPr lang="en-US" sz="2600" b="1">
                <a:effectLst>
                  <a:outerShdw blurRad="38100" dist="38100" dir="2700000" algn="tl">
                    <a:srgbClr val="C0C0C0"/>
                  </a:outerShdw>
                </a:effectLst>
                <a:latin typeface="Comic Sans MS" pitchFamily="66" charset="0"/>
                <a:sym typeface="Wingdings" pitchFamily="2" charset="2"/>
              </a:rPr>
              <a:t> Benelux nations, </a:t>
            </a:r>
            <a:br>
              <a:rPr lang="en-US" sz="2600" b="1">
                <a:effectLst>
                  <a:outerShdw blurRad="38100" dist="38100" dir="2700000" algn="tl">
                    <a:srgbClr val="C0C0C0"/>
                  </a:outerShdw>
                </a:effectLst>
                <a:latin typeface="Comic Sans MS" pitchFamily="66" charset="0"/>
                <a:sym typeface="Wingdings" pitchFamily="2" charset="2"/>
              </a:rPr>
            </a:br>
            <a:r>
              <a:rPr lang="en-US" sz="2600" b="1">
                <a:effectLst>
                  <a:outerShdw blurRad="38100" dist="38100" dir="2700000" algn="tl">
                    <a:srgbClr val="C0C0C0"/>
                  </a:outerShdw>
                </a:effectLst>
                <a:latin typeface="Comic Sans MS" pitchFamily="66" charset="0"/>
                <a:sym typeface="Wingdings" pitchFamily="2" charset="2"/>
              </a:rPr>
              <a:t>                 France, Italy, </a:t>
            </a:r>
            <a:br>
              <a:rPr lang="en-US" sz="2600" b="1">
                <a:effectLst>
                  <a:outerShdw blurRad="38100" dist="38100" dir="2700000" algn="tl">
                    <a:srgbClr val="C0C0C0"/>
                  </a:outerShdw>
                </a:effectLst>
                <a:latin typeface="Comic Sans MS" pitchFamily="66" charset="0"/>
                <a:sym typeface="Wingdings" pitchFamily="2" charset="2"/>
              </a:rPr>
            </a:br>
            <a:r>
              <a:rPr lang="en-US" sz="2600" b="1">
                <a:effectLst>
                  <a:outerShdw blurRad="38100" dist="38100" dir="2700000" algn="tl">
                    <a:srgbClr val="C0C0C0"/>
                  </a:outerShdw>
                </a:effectLst>
                <a:latin typeface="Comic Sans MS" pitchFamily="66" charset="0"/>
                <a:sym typeface="Wingdings" pitchFamily="2" charset="2"/>
              </a:rPr>
              <a:t>                 W. Germany.</a:t>
            </a:r>
            <a:endParaRPr lang="en-US" sz="2600" b="1">
              <a:effectLst>
                <a:outerShdw blurRad="38100" dist="38100" dir="2700000" algn="tl">
                  <a:srgbClr val="C0C0C0"/>
                </a:outerShdw>
              </a:effectLst>
              <a:latin typeface="Comic Sans MS" pitchFamily="66" charset="0"/>
            </a:endParaRP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Placed their coal and steel industries under a form of supranational authority.</a:t>
            </a:r>
          </a:p>
          <a:p>
            <a:pPr marL="973138" lvl="1" indent="-342900">
              <a:spcBef>
                <a:spcPct val="50000"/>
              </a:spcBef>
              <a:buClr>
                <a:srgbClr val="D40000"/>
              </a:buClr>
              <a:buSzPct val="110000"/>
              <a:buFont typeface="Wingdings" pitchFamily="2" charset="2"/>
              <a:buChar char="§"/>
            </a:pPr>
            <a:r>
              <a:rPr lang="en-US" sz="2600" b="1">
                <a:effectLst>
                  <a:outerShdw blurRad="38100" dist="38100" dir="2700000" algn="tl">
                    <a:srgbClr val="C0C0C0"/>
                  </a:outerShdw>
                </a:effectLst>
                <a:latin typeface="Comic Sans MS" pitchFamily="66" charset="0"/>
              </a:rPr>
              <a:t>Eliminated tariff duties and quotas on coal and steel.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1447800" y="228600"/>
            <a:ext cx="76962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European Economic Integration</a:t>
            </a:r>
          </a:p>
        </p:txBody>
      </p:sp>
      <p:sp>
        <p:nvSpPr>
          <p:cNvPr id="121859" name="Text Box 3"/>
          <p:cNvSpPr txBox="1">
            <a:spLocks noChangeArrowheads="1"/>
          </p:cNvSpPr>
          <p:nvPr/>
        </p:nvSpPr>
        <p:spPr bwMode="auto">
          <a:xfrm>
            <a:off x="1828800" y="990600"/>
            <a:ext cx="7010400" cy="19970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3"/>
            </a:pPr>
            <a:r>
              <a:rPr lang="en-US" sz="2500" b="1">
                <a:effectLst>
                  <a:outerShdw blurRad="38100" dist="38100" dir="2700000" algn="tl">
                    <a:srgbClr val="C0C0C0"/>
                  </a:outerShdw>
                </a:effectLst>
                <a:latin typeface="Comic Sans MS" pitchFamily="66" charset="0"/>
              </a:rPr>
              <a:t>1957 </a:t>
            </a:r>
            <a:r>
              <a:rPr lang="en-US" sz="2500" b="1">
                <a:effectLst>
                  <a:outerShdw blurRad="38100" dist="38100" dir="2700000" algn="tl">
                    <a:srgbClr val="C0C0C0"/>
                  </a:outerShdw>
                </a:effectLst>
                <a:latin typeface="Comic Sans MS" pitchFamily="66" charset="0"/>
                <a:sym typeface="Wingdings" pitchFamily="2" charset="2"/>
              </a:rPr>
              <a:t> </a:t>
            </a:r>
            <a:r>
              <a:rPr lang="en-US" sz="2500" b="1" u="sng">
                <a:effectLst>
                  <a:outerShdw blurRad="38100" dist="38100" dir="2700000" algn="tl">
                    <a:srgbClr val="C0C0C0"/>
                  </a:outerShdw>
                </a:effectLst>
                <a:latin typeface="Comic Sans MS" pitchFamily="66" charset="0"/>
                <a:sym typeface="Wingdings" pitchFamily="2" charset="2"/>
              </a:rPr>
              <a:t>E</a:t>
            </a:r>
            <a:r>
              <a:rPr lang="en-US" sz="2500" b="1">
                <a:effectLst>
                  <a:outerShdw blurRad="38100" dist="38100" dir="2700000" algn="tl">
                    <a:srgbClr val="C0C0C0"/>
                  </a:outerShdw>
                </a:effectLst>
                <a:latin typeface="Comic Sans MS" pitchFamily="66" charset="0"/>
                <a:sym typeface="Wingdings" pitchFamily="2" charset="2"/>
              </a:rPr>
              <a:t>uropean </a:t>
            </a:r>
            <a:r>
              <a:rPr lang="en-US" sz="2500" b="1" u="sng">
                <a:effectLst>
                  <a:outerShdw blurRad="38100" dist="38100" dir="2700000" algn="tl">
                    <a:srgbClr val="C0C0C0"/>
                  </a:outerShdw>
                </a:effectLst>
                <a:latin typeface="Comic Sans MS" pitchFamily="66" charset="0"/>
                <a:sym typeface="Wingdings" pitchFamily="2" charset="2"/>
              </a:rPr>
              <a:t>E</a:t>
            </a:r>
            <a:r>
              <a:rPr lang="en-US" sz="2500" b="1">
                <a:effectLst>
                  <a:outerShdw blurRad="38100" dist="38100" dir="2700000" algn="tl">
                    <a:srgbClr val="C0C0C0"/>
                  </a:outerShdw>
                </a:effectLst>
                <a:latin typeface="Comic Sans MS" pitchFamily="66" charset="0"/>
                <a:sym typeface="Wingdings" pitchFamily="2" charset="2"/>
              </a:rPr>
              <a:t>conomic </a:t>
            </a:r>
            <a:br>
              <a:rPr lang="en-US" sz="2500" b="1">
                <a:effectLst>
                  <a:outerShdw blurRad="38100" dist="38100" dir="2700000" algn="tl">
                    <a:srgbClr val="C0C0C0"/>
                  </a:outerShdw>
                </a:effectLst>
                <a:latin typeface="Comic Sans MS" pitchFamily="66" charset="0"/>
                <a:sym typeface="Wingdings" pitchFamily="2" charset="2"/>
              </a:rPr>
            </a:br>
            <a:r>
              <a:rPr lang="en-US" sz="2500" b="1">
                <a:effectLst>
                  <a:outerShdw blurRad="38100" dist="38100" dir="2700000" algn="tl">
                    <a:srgbClr val="C0C0C0"/>
                  </a:outerShdw>
                </a:effectLst>
                <a:latin typeface="Comic Sans MS" pitchFamily="66" charset="0"/>
                <a:sym typeface="Wingdings" pitchFamily="2" charset="2"/>
              </a:rPr>
              <a:t>          </a:t>
            </a:r>
            <a:r>
              <a:rPr lang="en-US" sz="2500" b="1" u="sng">
                <a:effectLst>
                  <a:outerShdw blurRad="38100" dist="38100" dir="2700000" algn="tl">
                    <a:srgbClr val="C0C0C0"/>
                  </a:outerShdw>
                </a:effectLst>
                <a:latin typeface="Comic Sans MS" pitchFamily="66" charset="0"/>
                <a:sym typeface="Wingdings" pitchFamily="2" charset="2"/>
              </a:rPr>
              <a:t>C</a:t>
            </a:r>
            <a:r>
              <a:rPr lang="en-US" sz="2500" b="1">
                <a:effectLst>
                  <a:outerShdw blurRad="38100" dist="38100" dir="2700000" algn="tl">
                    <a:srgbClr val="C0C0C0"/>
                  </a:outerShdw>
                </a:effectLst>
                <a:latin typeface="Comic Sans MS" pitchFamily="66" charset="0"/>
                <a:sym typeface="Wingdings" pitchFamily="2" charset="2"/>
              </a:rPr>
              <a:t>ommunity [EEC]</a:t>
            </a:r>
          </a:p>
          <a:p>
            <a:pPr marL="973138" lvl="1" indent="-342900">
              <a:spcBef>
                <a:spcPct val="50000"/>
              </a:spcBef>
              <a:buClr>
                <a:srgbClr val="D40000"/>
              </a:buClr>
              <a:buSzPct val="110000"/>
              <a:buFont typeface="Wingdings" pitchFamily="2" charset="2"/>
              <a:buChar char="§"/>
            </a:pPr>
            <a:r>
              <a:rPr lang="en-US" sz="2500" b="1">
                <a:effectLst>
                  <a:outerShdw blurRad="38100" dist="38100" dir="2700000" algn="tl">
                    <a:srgbClr val="C0C0C0"/>
                  </a:outerShdw>
                </a:effectLst>
                <a:latin typeface="Comic Sans MS" pitchFamily="66" charset="0"/>
              </a:rPr>
              <a:t>HQ </a:t>
            </a:r>
            <a:r>
              <a:rPr lang="en-US" sz="2500" b="1">
                <a:effectLst>
                  <a:outerShdw blurRad="38100" dist="38100" dir="2700000" algn="tl">
                    <a:srgbClr val="C0C0C0"/>
                  </a:outerShdw>
                </a:effectLst>
                <a:latin typeface="Comic Sans MS" pitchFamily="66" charset="0"/>
                <a:sym typeface="Wingdings" pitchFamily="2" charset="2"/>
              </a:rPr>
              <a:t> Brussels.</a:t>
            </a:r>
          </a:p>
          <a:p>
            <a:pPr marL="973138" lvl="1" indent="-342900">
              <a:spcBef>
                <a:spcPct val="50000"/>
              </a:spcBef>
              <a:buClr>
                <a:srgbClr val="D40000"/>
              </a:buClr>
              <a:buSzPct val="110000"/>
              <a:buFont typeface="Wingdings" pitchFamily="2" charset="2"/>
              <a:buChar char="§"/>
            </a:pPr>
            <a:r>
              <a:rPr lang="en-US" sz="2500" b="1">
                <a:solidFill>
                  <a:srgbClr val="FF0000"/>
                </a:solidFill>
                <a:effectLst>
                  <a:outerShdw blurRad="38100" dist="38100" dir="2700000" algn="tl">
                    <a:srgbClr val="C0C0C0"/>
                  </a:outerShdw>
                </a:effectLst>
                <a:latin typeface="Comic Sans MS" pitchFamily="66" charset="0"/>
              </a:rPr>
              <a:t>Treaty of Rome</a:t>
            </a:r>
            <a:r>
              <a:rPr lang="en-US" sz="2500" b="1">
                <a:effectLst>
                  <a:outerShdw blurRad="38100" dist="38100" dir="2700000" algn="tl">
                    <a:srgbClr val="C0C0C0"/>
                  </a:outerShdw>
                </a:effectLst>
                <a:latin typeface="Comic Sans MS" pitchFamily="66" charset="0"/>
              </a:rPr>
              <a:t>.</a:t>
            </a:r>
          </a:p>
        </p:txBody>
      </p:sp>
      <p:pic>
        <p:nvPicPr>
          <p:cNvPr id="121860" name="Picture 4" descr="Rome Treaty signing"/>
          <p:cNvPicPr>
            <a:picLocks noChangeAspect="1" noChangeArrowheads="1"/>
          </p:cNvPicPr>
          <p:nvPr/>
        </p:nvPicPr>
        <p:blipFill>
          <a:blip r:embed="rId2" cstate="print">
            <a:lum bright="6000" contrast="6000"/>
          </a:blip>
          <a:srcRect/>
          <a:stretch>
            <a:fillRect/>
          </a:stretch>
        </p:blipFill>
        <p:spPr bwMode="auto">
          <a:xfrm>
            <a:off x="2971800" y="3124200"/>
            <a:ext cx="5105400" cy="3314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859">
                                            <p:txEl>
                                              <p:pRg st="2" end="2"/>
                                            </p:txEl>
                                          </p:spTgt>
                                        </p:tgtEl>
                                        <p:attrNameLst>
                                          <p:attrName>style.visibility</p:attrName>
                                        </p:attrNameLst>
                                      </p:cBhvr>
                                      <p:to>
                                        <p:strVal val="visible"/>
                                      </p:to>
                                    </p:set>
                                  </p:childTnLst>
                                </p:cTn>
                              </p:par>
                            </p:childTnLst>
                          </p:cTn>
                        </p:par>
                        <p:par>
                          <p:cTn id="15" fill="hold">
                            <p:stCondLst>
                              <p:cond delay="0"/>
                            </p:stCondLst>
                            <p:childTnLst>
                              <p:par>
                                <p:cTn id="16" presetID="5" presetClass="entr" presetSubtype="5" fill="hold" nodeType="afterEffect">
                                  <p:stCondLst>
                                    <p:cond delay="0"/>
                                  </p:stCondLst>
                                  <p:childTnLst>
                                    <p:set>
                                      <p:cBhvr>
                                        <p:cTn id="17" dur="1" fill="hold">
                                          <p:stCondLst>
                                            <p:cond delay="0"/>
                                          </p:stCondLst>
                                        </p:cTn>
                                        <p:tgtEl>
                                          <p:spTgt spid="121860"/>
                                        </p:tgtEl>
                                        <p:attrNameLst>
                                          <p:attrName>style.visibility</p:attrName>
                                        </p:attrNameLst>
                                      </p:cBhvr>
                                      <p:to>
                                        <p:strVal val="visible"/>
                                      </p:to>
                                    </p:set>
                                    <p:animEffect transition="in" filter="checkerboard(down)">
                                      <p:cBhvr>
                                        <p:cTn id="18" dur="10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1447800" y="228600"/>
            <a:ext cx="76962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European Economic Integration</a:t>
            </a:r>
          </a:p>
        </p:txBody>
      </p:sp>
      <p:sp>
        <p:nvSpPr>
          <p:cNvPr id="122883" name="Text Box 3"/>
          <p:cNvSpPr txBox="1">
            <a:spLocks noChangeArrowheads="1"/>
          </p:cNvSpPr>
          <p:nvPr/>
        </p:nvSpPr>
        <p:spPr bwMode="auto">
          <a:xfrm>
            <a:off x="1981200" y="1165225"/>
            <a:ext cx="6629400" cy="52355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3"/>
            </a:pPr>
            <a:r>
              <a:rPr lang="en-US" sz="2500" b="1">
                <a:effectLst>
                  <a:outerShdw blurRad="38100" dist="38100" dir="2700000" algn="tl">
                    <a:srgbClr val="C0C0C0"/>
                  </a:outerShdw>
                </a:effectLst>
                <a:latin typeface="Comic Sans MS" pitchFamily="66" charset="0"/>
              </a:rPr>
              <a:t>1957 </a:t>
            </a:r>
            <a:r>
              <a:rPr lang="en-US" sz="2500" b="1">
                <a:effectLst>
                  <a:outerShdw blurRad="38100" dist="38100" dir="2700000" algn="tl">
                    <a:srgbClr val="C0C0C0"/>
                  </a:outerShdw>
                </a:effectLst>
                <a:latin typeface="Comic Sans MS" pitchFamily="66" charset="0"/>
                <a:sym typeface="Wingdings" pitchFamily="2" charset="2"/>
              </a:rPr>
              <a:t> </a:t>
            </a:r>
            <a:r>
              <a:rPr lang="en-US" sz="2500" b="1" u="sng">
                <a:effectLst>
                  <a:outerShdw blurRad="38100" dist="38100" dir="2700000" algn="tl">
                    <a:srgbClr val="C0C0C0"/>
                  </a:outerShdw>
                </a:effectLst>
                <a:latin typeface="Comic Sans MS" pitchFamily="66" charset="0"/>
                <a:sym typeface="Wingdings" pitchFamily="2" charset="2"/>
              </a:rPr>
              <a:t>E</a:t>
            </a:r>
            <a:r>
              <a:rPr lang="en-US" sz="2500" b="1">
                <a:effectLst>
                  <a:outerShdw blurRad="38100" dist="38100" dir="2700000" algn="tl">
                    <a:srgbClr val="C0C0C0"/>
                  </a:outerShdw>
                </a:effectLst>
                <a:latin typeface="Comic Sans MS" pitchFamily="66" charset="0"/>
                <a:sym typeface="Wingdings" pitchFamily="2" charset="2"/>
              </a:rPr>
              <a:t>uropean </a:t>
            </a:r>
            <a:r>
              <a:rPr lang="en-US" sz="2500" b="1" u="sng">
                <a:effectLst>
                  <a:outerShdw blurRad="38100" dist="38100" dir="2700000" algn="tl">
                    <a:srgbClr val="C0C0C0"/>
                  </a:outerShdw>
                </a:effectLst>
                <a:latin typeface="Comic Sans MS" pitchFamily="66" charset="0"/>
                <a:sym typeface="Wingdings" pitchFamily="2" charset="2"/>
              </a:rPr>
              <a:t>E</a:t>
            </a:r>
            <a:r>
              <a:rPr lang="en-US" sz="2500" b="1">
                <a:effectLst>
                  <a:outerShdw blurRad="38100" dist="38100" dir="2700000" algn="tl">
                    <a:srgbClr val="C0C0C0"/>
                  </a:outerShdw>
                </a:effectLst>
                <a:latin typeface="Comic Sans MS" pitchFamily="66" charset="0"/>
                <a:sym typeface="Wingdings" pitchFamily="2" charset="2"/>
              </a:rPr>
              <a:t>conomic </a:t>
            </a:r>
            <a:br>
              <a:rPr lang="en-US" sz="2500" b="1">
                <a:effectLst>
                  <a:outerShdw blurRad="38100" dist="38100" dir="2700000" algn="tl">
                    <a:srgbClr val="C0C0C0"/>
                  </a:outerShdw>
                </a:effectLst>
                <a:latin typeface="Comic Sans MS" pitchFamily="66" charset="0"/>
                <a:sym typeface="Wingdings" pitchFamily="2" charset="2"/>
              </a:rPr>
            </a:br>
            <a:r>
              <a:rPr lang="en-US" sz="2500" b="1">
                <a:effectLst>
                  <a:outerShdw blurRad="38100" dist="38100" dir="2700000" algn="tl">
                    <a:srgbClr val="C0C0C0"/>
                  </a:outerShdw>
                </a:effectLst>
                <a:latin typeface="Comic Sans MS" pitchFamily="66" charset="0"/>
                <a:sym typeface="Wingdings" pitchFamily="2" charset="2"/>
              </a:rPr>
              <a:t>          </a:t>
            </a:r>
            <a:r>
              <a:rPr lang="en-US" sz="2500" b="1" u="sng">
                <a:effectLst>
                  <a:outerShdw blurRad="38100" dist="38100" dir="2700000" algn="tl">
                    <a:srgbClr val="C0C0C0"/>
                  </a:outerShdw>
                </a:effectLst>
                <a:latin typeface="Comic Sans MS" pitchFamily="66" charset="0"/>
                <a:sym typeface="Wingdings" pitchFamily="2" charset="2"/>
              </a:rPr>
              <a:t>C</a:t>
            </a:r>
            <a:r>
              <a:rPr lang="en-US" sz="2500" b="1">
                <a:effectLst>
                  <a:outerShdw blurRad="38100" dist="38100" dir="2700000" algn="tl">
                    <a:srgbClr val="C0C0C0"/>
                  </a:outerShdw>
                </a:effectLst>
                <a:latin typeface="Comic Sans MS" pitchFamily="66" charset="0"/>
                <a:sym typeface="Wingdings" pitchFamily="2" charset="2"/>
              </a:rPr>
              <a:t>ommunity [EEC]</a:t>
            </a:r>
          </a:p>
          <a:p>
            <a:pPr marL="973138" lvl="1" indent="-342900">
              <a:spcBef>
                <a:spcPct val="50000"/>
              </a:spcBef>
              <a:buClr>
                <a:srgbClr val="D40000"/>
              </a:buClr>
              <a:buSzPct val="110000"/>
              <a:buFont typeface="Wingdings" pitchFamily="2" charset="2"/>
              <a:buChar char="§"/>
            </a:pPr>
            <a:r>
              <a:rPr lang="en-US" sz="2500" b="1">
                <a:effectLst>
                  <a:outerShdw blurRad="38100" dist="38100" dir="2700000" algn="tl">
                    <a:srgbClr val="C0C0C0"/>
                  </a:outerShdw>
                </a:effectLst>
                <a:latin typeface="Comic Sans MS" pitchFamily="66" charset="0"/>
              </a:rPr>
              <a:t>France, W. Germany, Italy, Benelux.</a:t>
            </a:r>
          </a:p>
          <a:p>
            <a:pPr marL="973138" lvl="1" indent="-342900">
              <a:spcBef>
                <a:spcPct val="50000"/>
              </a:spcBef>
              <a:buClr>
                <a:srgbClr val="D40000"/>
              </a:buClr>
              <a:buSzPct val="110000"/>
              <a:buFont typeface="Wingdings" pitchFamily="2" charset="2"/>
              <a:buChar char="§"/>
            </a:pPr>
            <a:r>
              <a:rPr lang="en-US" sz="2500" b="1">
                <a:effectLst>
                  <a:outerShdw blurRad="38100" dist="38100" dir="2700000" algn="tl">
                    <a:srgbClr val="C0C0C0"/>
                  </a:outerShdw>
                </a:effectLst>
                <a:latin typeface="Comic Sans MS" pitchFamily="66" charset="0"/>
              </a:rPr>
              <a:t>Created a larger free trade area, or customs union.</a:t>
            </a:r>
          </a:p>
          <a:p>
            <a:pPr marL="1430338" lvl="2" indent="-342900">
              <a:spcBef>
                <a:spcPct val="50000"/>
              </a:spcBef>
              <a:buClr>
                <a:srgbClr val="008000"/>
              </a:buClr>
              <a:buFont typeface="Wingdings" pitchFamily="2" charset="2"/>
              <a:buChar char="«"/>
            </a:pPr>
            <a:r>
              <a:rPr lang="en-US" sz="2500" b="1">
                <a:effectLst>
                  <a:outerShdw blurRad="38100" dist="38100" dir="2700000" algn="tl">
                    <a:srgbClr val="C0C0C0"/>
                  </a:outerShdw>
                </a:effectLst>
                <a:latin typeface="Comic Sans MS" pitchFamily="66" charset="0"/>
              </a:rPr>
              <a:t>Eliminate all trade barriers.</a:t>
            </a:r>
          </a:p>
          <a:p>
            <a:pPr marL="1430338" lvl="2" indent="-342900">
              <a:spcBef>
                <a:spcPct val="50000"/>
              </a:spcBef>
              <a:buClr>
                <a:srgbClr val="008000"/>
              </a:buClr>
              <a:buFont typeface="Wingdings" pitchFamily="2" charset="2"/>
              <a:buChar char="«"/>
            </a:pPr>
            <a:r>
              <a:rPr lang="en-US" sz="2500" b="1">
                <a:effectLst>
                  <a:outerShdw blurRad="38100" dist="38100" dir="2700000" algn="tl">
                    <a:srgbClr val="C0C0C0"/>
                  </a:outerShdw>
                </a:effectLst>
                <a:latin typeface="Comic Sans MS" pitchFamily="66" charset="0"/>
              </a:rPr>
              <a:t>One common tariff with the outside world.</a:t>
            </a:r>
          </a:p>
          <a:p>
            <a:pPr marL="1430338" lvl="2" indent="-342900">
              <a:spcBef>
                <a:spcPct val="50000"/>
              </a:spcBef>
              <a:buClr>
                <a:srgbClr val="008000"/>
              </a:buClr>
              <a:buFont typeface="Wingdings" pitchFamily="2" charset="2"/>
              <a:buChar char="«"/>
            </a:pPr>
            <a:r>
              <a:rPr lang="en-US" sz="2500" b="1">
                <a:effectLst>
                  <a:outerShdw blurRad="38100" dist="38100" dir="2700000" algn="tl">
                    <a:srgbClr val="C0C0C0"/>
                  </a:outerShdw>
                </a:effectLst>
                <a:latin typeface="Comic Sans MS" pitchFamily="66" charset="0"/>
              </a:rPr>
              <a:t>Free movement of capital &amp; labor.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1447800" y="228600"/>
            <a:ext cx="76962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European Economic Integration</a:t>
            </a:r>
          </a:p>
        </p:txBody>
      </p:sp>
      <p:sp>
        <p:nvSpPr>
          <p:cNvPr id="123907" name="Text Box 3"/>
          <p:cNvSpPr txBox="1">
            <a:spLocks noChangeArrowheads="1"/>
          </p:cNvSpPr>
          <p:nvPr/>
        </p:nvSpPr>
        <p:spPr bwMode="auto">
          <a:xfrm>
            <a:off x="1828800" y="990600"/>
            <a:ext cx="7010400" cy="5426075"/>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4"/>
            </a:pPr>
            <a:r>
              <a:rPr lang="en-US" sz="2500" b="1">
                <a:effectLst>
                  <a:outerShdw blurRad="38100" dist="38100" dir="2700000" algn="tl">
                    <a:srgbClr val="C0C0C0"/>
                  </a:outerShdw>
                </a:effectLst>
                <a:latin typeface="Comic Sans MS" pitchFamily="66" charset="0"/>
              </a:rPr>
              <a:t>1967 </a:t>
            </a:r>
            <a:r>
              <a:rPr lang="en-US" sz="2500" b="1">
                <a:effectLst>
                  <a:outerShdw blurRad="38100" dist="38100" dir="2700000" algn="tl">
                    <a:srgbClr val="C0C0C0"/>
                  </a:outerShdw>
                </a:effectLst>
                <a:latin typeface="Comic Sans MS" pitchFamily="66" charset="0"/>
                <a:sym typeface="Wingdings" pitchFamily="2" charset="2"/>
              </a:rPr>
              <a:t> combined the ECSC &amp; </a:t>
            </a:r>
            <a:br>
              <a:rPr lang="en-US" sz="2500" b="1">
                <a:effectLst>
                  <a:outerShdw blurRad="38100" dist="38100" dir="2700000" algn="tl">
                    <a:srgbClr val="C0C0C0"/>
                  </a:outerShdw>
                </a:effectLst>
                <a:latin typeface="Comic Sans MS" pitchFamily="66" charset="0"/>
                <a:sym typeface="Wingdings" pitchFamily="2" charset="2"/>
              </a:rPr>
            </a:br>
            <a:r>
              <a:rPr lang="en-US" sz="2500" b="1">
                <a:effectLst>
                  <a:outerShdw blurRad="38100" dist="38100" dir="2700000" algn="tl">
                    <a:srgbClr val="C0C0C0"/>
                  </a:outerShdw>
                </a:effectLst>
                <a:latin typeface="Comic Sans MS" pitchFamily="66" charset="0"/>
                <a:sym typeface="Wingdings" pitchFamily="2" charset="2"/>
              </a:rPr>
              <a:t>EEC to form the </a:t>
            </a:r>
            <a:br>
              <a:rPr lang="en-US" sz="2500" b="1">
                <a:effectLst>
                  <a:outerShdw blurRad="38100" dist="38100" dir="2700000" algn="tl">
                    <a:srgbClr val="C0C0C0"/>
                  </a:outerShdw>
                </a:effectLst>
                <a:latin typeface="Comic Sans MS" pitchFamily="66" charset="0"/>
                <a:sym typeface="Wingdings" pitchFamily="2" charset="2"/>
              </a:rPr>
            </a:br>
            <a:r>
              <a:rPr lang="en-US" sz="2500" b="1" u="sng">
                <a:effectLst>
                  <a:outerShdw blurRad="38100" dist="38100" dir="2700000" algn="tl">
                    <a:srgbClr val="C0C0C0"/>
                  </a:outerShdw>
                </a:effectLst>
                <a:latin typeface="Comic Sans MS" pitchFamily="66" charset="0"/>
                <a:sym typeface="Wingdings" pitchFamily="2" charset="2"/>
              </a:rPr>
              <a:t>E</a:t>
            </a:r>
            <a:r>
              <a:rPr lang="en-US" sz="2500" b="1">
                <a:effectLst>
                  <a:outerShdw blurRad="38100" dist="38100" dir="2700000" algn="tl">
                    <a:srgbClr val="C0C0C0"/>
                  </a:outerShdw>
                </a:effectLst>
                <a:latin typeface="Comic Sans MS" pitchFamily="66" charset="0"/>
                <a:sym typeface="Wingdings" pitchFamily="2" charset="2"/>
              </a:rPr>
              <a:t>uropean </a:t>
            </a:r>
            <a:r>
              <a:rPr lang="en-US" sz="2500" b="1" u="sng">
                <a:effectLst>
                  <a:outerShdw blurRad="38100" dist="38100" dir="2700000" algn="tl">
                    <a:srgbClr val="C0C0C0"/>
                  </a:outerShdw>
                </a:effectLst>
                <a:latin typeface="Comic Sans MS" pitchFamily="66" charset="0"/>
                <a:sym typeface="Wingdings" pitchFamily="2" charset="2"/>
              </a:rPr>
              <a:t>C</a:t>
            </a:r>
            <a:r>
              <a:rPr lang="en-US" sz="2500" b="1">
                <a:effectLst>
                  <a:outerShdw blurRad="38100" dist="38100" dir="2700000" algn="tl">
                    <a:srgbClr val="C0C0C0"/>
                  </a:outerShdw>
                </a:effectLst>
                <a:latin typeface="Comic Sans MS" pitchFamily="66" charset="0"/>
                <a:sym typeface="Wingdings" pitchFamily="2" charset="2"/>
              </a:rPr>
              <a:t>ommunity </a:t>
            </a:r>
            <a:br>
              <a:rPr lang="en-US" sz="2500" b="1">
                <a:effectLst>
                  <a:outerShdw blurRad="38100" dist="38100" dir="2700000" algn="tl">
                    <a:srgbClr val="C0C0C0"/>
                  </a:outerShdw>
                </a:effectLst>
                <a:latin typeface="Comic Sans MS" pitchFamily="66" charset="0"/>
                <a:sym typeface="Wingdings" pitchFamily="2" charset="2"/>
              </a:rPr>
            </a:br>
            <a:r>
              <a:rPr lang="en-US" sz="2500" b="1">
                <a:effectLst>
                  <a:outerShdw blurRad="38100" dist="38100" dir="2700000" algn="tl">
                    <a:srgbClr val="C0C0C0"/>
                  </a:outerShdw>
                </a:effectLst>
                <a:latin typeface="Comic Sans MS" pitchFamily="66" charset="0"/>
                <a:sym typeface="Wingdings" pitchFamily="2" charset="2"/>
              </a:rPr>
              <a:t>[EC].</a:t>
            </a:r>
          </a:p>
          <a:p>
            <a:pPr marL="973138" lvl="1" indent="-342900">
              <a:spcBef>
                <a:spcPct val="50000"/>
              </a:spcBef>
              <a:buClr>
                <a:srgbClr val="D40000"/>
              </a:buClr>
              <a:buSzPct val="110000"/>
              <a:buFont typeface="Wingdings" pitchFamily="2" charset="2"/>
              <a:buChar char="§"/>
            </a:pPr>
            <a:r>
              <a:rPr lang="en-US" sz="2500" b="1">
                <a:effectLst>
                  <a:outerShdw blurRad="38100" dist="38100" dir="2700000" algn="tl">
                    <a:srgbClr val="C0C0C0"/>
                  </a:outerShdw>
                </a:effectLst>
                <a:latin typeface="Comic Sans MS" pitchFamily="66" charset="0"/>
              </a:rPr>
              <a:t>HQ </a:t>
            </a:r>
            <a:r>
              <a:rPr lang="en-US" sz="2500" b="1">
                <a:effectLst>
                  <a:outerShdw blurRad="38100" dist="38100" dir="2700000" algn="tl">
                    <a:srgbClr val="C0C0C0"/>
                  </a:outerShdw>
                </a:effectLst>
                <a:latin typeface="Comic Sans MS" pitchFamily="66" charset="0"/>
                <a:sym typeface="Wingdings" pitchFamily="2" charset="2"/>
              </a:rPr>
              <a:t> Brussels. </a:t>
            </a:r>
          </a:p>
          <a:p>
            <a:pPr marL="973138" lvl="1" indent="-342900">
              <a:spcBef>
                <a:spcPct val="50000"/>
              </a:spcBef>
              <a:buClr>
                <a:srgbClr val="D40000"/>
              </a:buClr>
              <a:buSzPct val="110000"/>
              <a:buFont typeface="Wingdings" pitchFamily="2" charset="2"/>
              <a:buChar char="§"/>
            </a:pPr>
            <a:r>
              <a:rPr lang="en-US" sz="2500" b="1">
                <a:effectLst>
                  <a:outerShdw blurRad="38100" dist="38100" dir="2700000" algn="tl">
                    <a:srgbClr val="C0C0C0"/>
                  </a:outerShdw>
                </a:effectLst>
                <a:latin typeface="Comic Sans MS" pitchFamily="66" charset="0"/>
              </a:rPr>
              <a:t>European Parliament.</a:t>
            </a:r>
          </a:p>
          <a:p>
            <a:pPr marL="1430338" lvl="2" indent="-342900">
              <a:spcBef>
                <a:spcPct val="50000"/>
              </a:spcBef>
              <a:buClr>
                <a:srgbClr val="008000"/>
              </a:buClr>
              <a:buFont typeface="Wingdings" pitchFamily="2" charset="2"/>
              <a:buChar char="«"/>
            </a:pPr>
            <a:r>
              <a:rPr lang="en-US" sz="2500" b="1">
                <a:effectLst>
                  <a:outerShdw blurRad="38100" dist="38100" dir="2700000" algn="tl">
                    <a:srgbClr val="C0C0C0"/>
                  </a:outerShdw>
                </a:effectLst>
                <a:latin typeface="Comic Sans MS" pitchFamily="66" charset="0"/>
              </a:rPr>
              <a:t>“Eurocrats.”</a:t>
            </a:r>
          </a:p>
          <a:p>
            <a:pPr marL="1430338" lvl="2" indent="-342900">
              <a:spcBef>
                <a:spcPct val="50000"/>
              </a:spcBef>
              <a:buClr>
                <a:srgbClr val="008000"/>
              </a:buClr>
              <a:buFont typeface="Wingdings" pitchFamily="2" charset="2"/>
              <a:buChar char="«"/>
            </a:pPr>
            <a:r>
              <a:rPr lang="en-US" sz="2500" b="1">
                <a:effectLst>
                  <a:outerShdw blurRad="38100" dist="38100" dir="2700000" algn="tl">
                    <a:srgbClr val="C0C0C0"/>
                  </a:outerShdw>
                </a:effectLst>
                <a:latin typeface="Comic Sans MS" pitchFamily="66" charset="0"/>
              </a:rPr>
              <a:t>518 members [elected by all voters in Europe].</a:t>
            </a:r>
          </a:p>
          <a:p>
            <a:pPr marL="1430338" lvl="2" indent="-342900">
              <a:spcBef>
                <a:spcPct val="50000"/>
              </a:spcBef>
              <a:buClr>
                <a:srgbClr val="008000"/>
              </a:buClr>
              <a:buFont typeface="Wingdings" pitchFamily="2" charset="2"/>
              <a:buChar char="«"/>
            </a:pPr>
            <a:r>
              <a:rPr lang="en-US" sz="2500" b="1">
                <a:effectLst>
                  <a:outerShdw blurRad="38100" dist="38100" dir="2700000" algn="tl">
                    <a:srgbClr val="C0C0C0"/>
                  </a:outerShdw>
                </a:effectLst>
                <a:latin typeface="Comic Sans MS" pitchFamily="66" charset="0"/>
              </a:rPr>
              <a:t>Only limited legislative power.</a:t>
            </a:r>
          </a:p>
          <a:p>
            <a:pPr marL="973138" lvl="1" indent="-342900">
              <a:spcBef>
                <a:spcPct val="50000"/>
              </a:spcBef>
              <a:buClr>
                <a:srgbClr val="D40000"/>
              </a:buClr>
              <a:buSzPct val="110000"/>
              <a:buFont typeface="Wingdings" pitchFamily="2" charset="2"/>
              <a:buChar char="§"/>
            </a:pPr>
            <a:r>
              <a:rPr lang="en-US" sz="2500" b="1">
                <a:effectLst>
                  <a:outerShdw blurRad="38100" dist="38100" dir="2700000" algn="tl">
                    <a:srgbClr val="C0C0C0"/>
                  </a:outerShdw>
                </a:effectLst>
                <a:latin typeface="Comic Sans MS" pitchFamily="66" charset="0"/>
              </a:rPr>
              <a:t>Court of Justice.</a:t>
            </a:r>
          </a:p>
        </p:txBody>
      </p:sp>
      <p:pic>
        <p:nvPicPr>
          <p:cNvPr id="123908" name="Picture 4" descr="800px-European_flag">
            <a:hlinkClick r:id="rId2"/>
          </p:cNvPr>
          <p:cNvPicPr>
            <a:picLocks noChangeAspect="1" noChangeArrowheads="1"/>
          </p:cNvPicPr>
          <p:nvPr/>
        </p:nvPicPr>
        <p:blipFill>
          <a:blip r:embed="rId3" cstate="print"/>
          <a:srcRect/>
          <a:stretch>
            <a:fillRect/>
          </a:stretch>
        </p:blipFill>
        <p:spPr bwMode="auto">
          <a:xfrm>
            <a:off x="6629400" y="1828800"/>
            <a:ext cx="2133600" cy="1422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3908"/>
                                        </p:tgtEl>
                                        <p:attrNameLst>
                                          <p:attrName>style.visibility</p:attrName>
                                        </p:attrNameLst>
                                      </p:cBhvr>
                                      <p:to>
                                        <p:strVal val="visible"/>
                                      </p:to>
                                    </p:set>
                                    <p:animEffect transition="in" filter="fade">
                                      <p:cBhvr>
                                        <p:cTn id="17" dur="1000"/>
                                        <p:tgtEl>
                                          <p:spTgt spid="12390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39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447800" y="152400"/>
            <a:ext cx="76962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European Economic Integration</a:t>
            </a:r>
          </a:p>
        </p:txBody>
      </p:sp>
      <p:sp>
        <p:nvSpPr>
          <p:cNvPr id="124931" name="Text Box 3"/>
          <p:cNvSpPr txBox="1">
            <a:spLocks noChangeArrowheads="1"/>
          </p:cNvSpPr>
          <p:nvPr/>
        </p:nvSpPr>
        <p:spPr bwMode="auto">
          <a:xfrm>
            <a:off x="1676400" y="1017588"/>
            <a:ext cx="7467600" cy="5535612"/>
          </a:xfrm>
          <a:prstGeom prst="rect">
            <a:avLst/>
          </a:prstGeom>
          <a:noFill/>
          <a:ln w="9525">
            <a:noFill/>
            <a:miter lim="800000"/>
            <a:headEnd/>
            <a:tailEnd/>
          </a:ln>
          <a:effectLst/>
        </p:spPr>
        <p:txBody>
          <a:bodyPr>
            <a:spAutoFit/>
          </a:bodyPr>
          <a:lstStyle/>
          <a:p>
            <a:pPr marL="515938" indent="-515938">
              <a:spcBef>
                <a:spcPct val="50000"/>
              </a:spcBef>
              <a:buClr>
                <a:schemeClr val="accent2"/>
              </a:buClr>
              <a:buFontTx/>
              <a:buAutoNum type="arabicPeriod" startAt="5"/>
            </a:pPr>
            <a:r>
              <a:rPr lang="en-US" sz="2300" b="1">
                <a:effectLst>
                  <a:outerShdw blurRad="38100" dist="38100" dir="2700000" algn="tl">
                    <a:srgbClr val="C0C0C0"/>
                  </a:outerShdw>
                </a:effectLst>
                <a:latin typeface="Comic Sans MS" pitchFamily="66" charset="0"/>
              </a:rPr>
              <a:t>1991-92 </a:t>
            </a:r>
            <a:r>
              <a:rPr lang="en-US" sz="2300" b="1">
                <a:effectLst>
                  <a:outerShdw blurRad="38100" dist="38100" dir="2700000" algn="tl">
                    <a:srgbClr val="C0C0C0"/>
                  </a:outerShdw>
                </a:effectLst>
                <a:latin typeface="Comic Sans MS" pitchFamily="66" charset="0"/>
                <a:sym typeface="Wingdings" pitchFamily="2" charset="2"/>
              </a:rPr>
              <a:t> </a:t>
            </a:r>
            <a:r>
              <a:rPr lang="en-US" sz="2300" b="1">
                <a:solidFill>
                  <a:srgbClr val="FF0000"/>
                </a:solidFill>
                <a:effectLst>
                  <a:outerShdw blurRad="38100" dist="38100" dir="2700000" algn="tl">
                    <a:srgbClr val="C0C0C0"/>
                  </a:outerShdw>
                </a:effectLst>
                <a:latin typeface="Comic Sans MS" pitchFamily="66" charset="0"/>
                <a:sym typeface="Wingdings" pitchFamily="2" charset="2"/>
              </a:rPr>
              <a:t>Maastricht Agreements</a:t>
            </a:r>
          </a:p>
          <a:p>
            <a:pPr marL="973138" lvl="1" indent="-342900">
              <a:spcBef>
                <a:spcPct val="50000"/>
              </a:spcBef>
              <a:buClr>
                <a:srgbClr val="D40000"/>
              </a:buClr>
              <a:buSzPct val="110000"/>
              <a:buFont typeface="Wingdings" pitchFamily="2" charset="2"/>
              <a:buChar char="§"/>
            </a:pPr>
            <a:r>
              <a:rPr lang="en-US" sz="2300" b="1" u="sng">
                <a:effectLst>
                  <a:outerShdw blurRad="38100" dist="38100" dir="2700000" algn="tl">
                    <a:srgbClr val="C0C0C0"/>
                  </a:outerShdw>
                </a:effectLst>
                <a:latin typeface="Comic Sans MS" pitchFamily="66" charset="0"/>
              </a:rPr>
              <a:t>E</a:t>
            </a:r>
            <a:r>
              <a:rPr lang="en-US" sz="2300" b="1">
                <a:effectLst>
                  <a:outerShdw blurRad="38100" dist="38100" dir="2700000" algn="tl">
                    <a:srgbClr val="C0C0C0"/>
                  </a:outerShdw>
                </a:effectLst>
                <a:latin typeface="Comic Sans MS" pitchFamily="66" charset="0"/>
              </a:rPr>
              <a:t>uropean </a:t>
            </a:r>
            <a:r>
              <a:rPr lang="en-US" sz="2300" b="1" u="sng">
                <a:effectLst>
                  <a:outerShdw blurRad="38100" dist="38100" dir="2700000" algn="tl">
                    <a:srgbClr val="C0C0C0"/>
                  </a:outerShdw>
                </a:effectLst>
                <a:latin typeface="Comic Sans MS" pitchFamily="66" charset="0"/>
              </a:rPr>
              <a:t>U</a:t>
            </a:r>
            <a:r>
              <a:rPr lang="en-US" sz="2300" b="1">
                <a:effectLst>
                  <a:outerShdw blurRad="38100" dist="38100" dir="2700000" algn="tl">
                    <a:srgbClr val="C0C0C0"/>
                  </a:outerShdw>
                </a:effectLst>
                <a:latin typeface="Comic Sans MS" pitchFamily="66" charset="0"/>
              </a:rPr>
              <a:t>nion [EU] created from the EC.</a:t>
            </a:r>
          </a:p>
          <a:p>
            <a:pPr marL="1430338" lvl="2" indent="-342900">
              <a:spcBef>
                <a:spcPct val="50000"/>
              </a:spcBef>
              <a:buClr>
                <a:srgbClr val="008000"/>
              </a:buClr>
              <a:buFont typeface="Wingdings" pitchFamily="2" charset="2"/>
              <a:buChar char="«"/>
            </a:pPr>
            <a:r>
              <a:rPr lang="en-US" sz="2300" b="1" i="1">
                <a:effectLst>
                  <a:outerShdw blurRad="38100" dist="38100" dir="2700000" algn="tl">
                    <a:srgbClr val="C0C0C0"/>
                  </a:outerShdw>
                </a:effectLst>
                <a:latin typeface="Comic Sans MS" pitchFamily="66" charset="0"/>
              </a:rPr>
              <a:t>One currency, one culture, one social area, and one environment!</a:t>
            </a:r>
          </a:p>
          <a:p>
            <a:pPr marL="973138" lvl="1" indent="-342900">
              <a:spcBef>
                <a:spcPct val="50000"/>
              </a:spcBef>
              <a:buClr>
                <a:srgbClr val="D40000"/>
              </a:buClr>
              <a:buSzPct val="110000"/>
              <a:buFont typeface="Wingdings" pitchFamily="2" charset="2"/>
              <a:buChar char="§"/>
            </a:pPr>
            <a:r>
              <a:rPr lang="en-US" sz="2300" b="1">
                <a:effectLst>
                  <a:outerShdw blurRad="38100" dist="38100" dir="2700000" algn="tl">
                    <a:srgbClr val="C0C0C0"/>
                  </a:outerShdw>
                </a:effectLst>
                <a:latin typeface="Comic Sans MS" pitchFamily="66" charset="0"/>
              </a:rPr>
              <a:t>Create a “frontier-free” Europe </a:t>
            </a:r>
            <a:r>
              <a:rPr lang="en-US" sz="2300" b="1">
                <a:effectLst>
                  <a:outerShdw blurRad="38100" dist="38100" dir="2700000" algn="tl">
                    <a:srgbClr val="C0C0C0"/>
                  </a:outerShdw>
                </a:effectLst>
                <a:latin typeface="Comic Sans MS" pitchFamily="66" charset="0"/>
                <a:sym typeface="Wingdings" pitchFamily="2" charset="2"/>
              </a:rPr>
              <a:t> a common EU passport.</a:t>
            </a:r>
            <a:endParaRPr lang="en-US" sz="2300" b="1">
              <a:effectLst>
                <a:outerShdw blurRad="38100" dist="38100" dir="2700000" algn="tl">
                  <a:srgbClr val="C0C0C0"/>
                </a:outerShdw>
              </a:effectLst>
              <a:latin typeface="Comic Sans MS" pitchFamily="66" charset="0"/>
            </a:endParaRPr>
          </a:p>
          <a:p>
            <a:pPr marL="973138" lvl="1" indent="-342900">
              <a:spcBef>
                <a:spcPct val="50000"/>
              </a:spcBef>
              <a:buClr>
                <a:srgbClr val="D40000"/>
              </a:buClr>
              <a:buSzPct val="110000"/>
              <a:buFont typeface="Wingdings" pitchFamily="2" charset="2"/>
              <a:buChar char="§"/>
            </a:pPr>
            <a:r>
              <a:rPr lang="en-US" sz="2300" b="1">
                <a:effectLst>
                  <a:outerShdw blurRad="38100" dist="38100" dir="2700000" algn="tl">
                    <a:srgbClr val="C0C0C0"/>
                  </a:outerShdw>
                </a:effectLst>
                <a:latin typeface="Comic Sans MS" pitchFamily="66" charset="0"/>
              </a:rPr>
              <a:t>One large “common market.”</a:t>
            </a:r>
          </a:p>
          <a:p>
            <a:pPr marL="1430338" lvl="2" indent="-342900">
              <a:spcBef>
                <a:spcPct val="50000"/>
              </a:spcBef>
              <a:buClr>
                <a:srgbClr val="008000"/>
              </a:buClr>
              <a:buFont typeface="Wingdings" pitchFamily="2" charset="2"/>
              <a:buChar char="«"/>
            </a:pPr>
            <a:r>
              <a:rPr lang="en-US" sz="2300" b="1">
                <a:effectLst>
                  <a:outerShdw blurRad="38100" dist="38100" dir="2700000" algn="tl">
                    <a:srgbClr val="C0C0C0"/>
                  </a:outerShdw>
                </a:effectLst>
                <a:latin typeface="Comic Sans MS" pitchFamily="66" charset="0"/>
              </a:rPr>
              <a:t>Goods coming into the EU would have high tariffs placed on them. </a:t>
            </a:r>
          </a:p>
          <a:p>
            <a:pPr marL="973138" lvl="1" indent="-342900">
              <a:spcBef>
                <a:spcPct val="50000"/>
              </a:spcBef>
              <a:buClr>
                <a:srgbClr val="D40000"/>
              </a:buClr>
              <a:buSzPct val="110000"/>
              <a:buFont typeface="Wingdings" pitchFamily="2" charset="2"/>
              <a:buChar char="§"/>
            </a:pPr>
            <a:r>
              <a:rPr lang="en-US" sz="2300" b="1">
                <a:effectLst>
                  <a:outerShdw blurRad="38100" dist="38100" dir="2700000" algn="tl">
                    <a:srgbClr val="C0C0C0"/>
                  </a:outerShdw>
                </a:effectLst>
                <a:latin typeface="Comic Sans MS" pitchFamily="66" charset="0"/>
              </a:rPr>
              <a:t>2002 </a:t>
            </a:r>
            <a:r>
              <a:rPr lang="en-US" sz="2300" b="1">
                <a:effectLst>
                  <a:outerShdw blurRad="38100" dist="38100" dir="2700000" algn="tl">
                    <a:srgbClr val="C0C0C0"/>
                  </a:outerShdw>
                </a:effectLst>
                <a:latin typeface="Comic Sans MS" pitchFamily="66" charset="0"/>
                <a:sym typeface="Wingdings" pitchFamily="2" charset="2"/>
              </a:rPr>
              <a:t> a common currency [</a:t>
            </a:r>
            <a:r>
              <a:rPr lang="en-US" sz="2300" b="1" i="1">
                <a:effectLst>
                  <a:outerShdw blurRad="38100" dist="38100" dir="2700000" algn="tl">
                    <a:srgbClr val="C0C0C0"/>
                  </a:outerShdw>
                </a:effectLst>
                <a:latin typeface="Comic Sans MS" pitchFamily="66" charset="0"/>
                <a:sym typeface="Wingdings" pitchFamily="2" charset="2"/>
              </a:rPr>
              <a:t>Euro</a:t>
            </a:r>
            <a:r>
              <a:rPr lang="en-US" sz="2300" b="1">
                <a:effectLst>
                  <a:outerShdw blurRad="38100" dist="38100" dir="2700000" algn="tl">
                    <a:srgbClr val="C0C0C0"/>
                  </a:outerShdw>
                </a:effectLst>
                <a:latin typeface="Comic Sans MS" pitchFamily="66" charset="0"/>
                <a:sym typeface="Wingdings" pitchFamily="2" charset="2"/>
              </a:rPr>
              <a:t>]</a:t>
            </a:r>
          </a:p>
          <a:p>
            <a:pPr marL="973138" lvl="1" indent="-342900">
              <a:spcBef>
                <a:spcPct val="50000"/>
              </a:spcBef>
              <a:buClr>
                <a:srgbClr val="D40000"/>
              </a:buClr>
              <a:buSzPct val="110000"/>
              <a:buFont typeface="Wingdings" pitchFamily="2" charset="2"/>
              <a:buChar char="§"/>
            </a:pPr>
            <a:r>
              <a:rPr lang="en-US" sz="2300" b="1">
                <a:effectLst>
                  <a:outerShdw blurRad="38100" dist="38100" dir="2700000" algn="tl">
                    <a:srgbClr val="C0C0C0"/>
                  </a:outerShdw>
                </a:effectLst>
                <a:latin typeface="Comic Sans MS" pitchFamily="66" charset="0"/>
                <a:sym typeface="Wingdings" pitchFamily="2" charset="2"/>
              </a:rPr>
              <a:t>2003  60,000 men EU rapid defense </a:t>
            </a:r>
            <a:br>
              <a:rPr lang="en-US" sz="2300" b="1">
                <a:effectLst>
                  <a:outerShdw blurRad="38100" dist="38100" dir="2700000" algn="tl">
                    <a:srgbClr val="C0C0C0"/>
                  </a:outerShdw>
                </a:effectLst>
                <a:latin typeface="Comic Sans MS" pitchFamily="66" charset="0"/>
                <a:sym typeface="Wingdings" pitchFamily="2" charset="2"/>
              </a:rPr>
            </a:br>
            <a:r>
              <a:rPr lang="en-US" sz="2300" b="1">
                <a:effectLst>
                  <a:outerShdw blurRad="38100" dist="38100" dir="2700000" algn="tl">
                    <a:srgbClr val="C0C0C0"/>
                  </a:outerShdw>
                </a:effectLst>
                <a:latin typeface="Comic Sans MS" pitchFamily="66" charset="0"/>
                <a:sym typeface="Wingdings" pitchFamily="2" charset="2"/>
              </a:rPr>
              <a:t>          force was created.</a:t>
            </a:r>
            <a:endParaRPr lang="en-US" sz="2300" b="1">
              <a:effectLst>
                <a:outerShdw blurRad="38100" dist="38100" dir="2700000" algn="tl">
                  <a:srgbClr val="C0C0C0"/>
                </a:outerShdw>
              </a:effectLst>
              <a:latin typeface="Comic Sans MS" pitchFamily="66" charset="0"/>
            </a:endParaRPr>
          </a:p>
        </p:txBody>
      </p:sp>
      <p:pic>
        <p:nvPicPr>
          <p:cNvPr id="124932" name="Picture 4"/>
          <p:cNvPicPr>
            <a:picLocks noChangeAspect="1" noChangeArrowheads="1"/>
          </p:cNvPicPr>
          <p:nvPr/>
        </p:nvPicPr>
        <p:blipFill>
          <a:blip r:embed="rId2" cstate="print">
            <a:clrChange>
              <a:clrFrom>
                <a:srgbClr val="FFFFFF"/>
              </a:clrFrom>
              <a:clrTo>
                <a:srgbClr val="FFFFFF">
                  <a:alpha val="0"/>
                </a:srgbClr>
              </a:clrTo>
            </a:clrChange>
            <a:lum bright="-6000" contrast="6000"/>
          </a:blip>
          <a:srcRect/>
          <a:stretch>
            <a:fillRect/>
          </a:stretch>
        </p:blipFill>
        <p:spPr bwMode="auto">
          <a:xfrm>
            <a:off x="7948613" y="4895850"/>
            <a:ext cx="814387" cy="819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9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9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931">
                                            <p:txEl>
                                              <p:pRg st="6" end="6"/>
                                            </p:txEl>
                                          </p:spTgt>
                                        </p:tgtEl>
                                        <p:attrNameLst>
                                          <p:attrName>style.visibility</p:attrName>
                                        </p:attrNameLst>
                                      </p:cBhvr>
                                      <p:to>
                                        <p:strVal val="visible"/>
                                      </p:to>
                                    </p:set>
                                  </p:childTnLst>
                                </p:cTn>
                              </p:par>
                              <p:par>
                                <p:cTn id="31" presetID="9" presetClass="entr" presetSubtype="0" fill="hold" nodeType="withEffect">
                                  <p:stCondLst>
                                    <p:cond delay="0"/>
                                  </p:stCondLst>
                                  <p:childTnLst>
                                    <p:set>
                                      <p:cBhvr>
                                        <p:cTn id="32" dur="1" fill="hold">
                                          <p:stCondLst>
                                            <p:cond delay="0"/>
                                          </p:stCondLst>
                                        </p:cTn>
                                        <p:tgtEl>
                                          <p:spTgt spid="124932"/>
                                        </p:tgtEl>
                                        <p:attrNameLst>
                                          <p:attrName>style.visibility</p:attrName>
                                        </p:attrNameLst>
                                      </p:cBhvr>
                                      <p:to>
                                        <p:strVal val="visible"/>
                                      </p:to>
                                    </p:set>
                                    <p:animEffect transition="in" filter="dissolve">
                                      <p:cBhvr>
                                        <p:cTn id="33" dur="500"/>
                                        <p:tgtEl>
                                          <p:spTgt spid="12493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4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Truman Doctrine [1947]</a:t>
            </a:r>
          </a:p>
        </p:txBody>
      </p:sp>
      <p:sp>
        <p:nvSpPr>
          <p:cNvPr id="45059" name="Text Box 3"/>
          <p:cNvSpPr txBox="1">
            <a:spLocks noChangeArrowheads="1"/>
          </p:cNvSpPr>
          <p:nvPr/>
        </p:nvSpPr>
        <p:spPr bwMode="auto">
          <a:xfrm>
            <a:off x="1981200" y="1044575"/>
            <a:ext cx="6858000" cy="5449888"/>
          </a:xfrm>
          <a:prstGeom prst="rect">
            <a:avLst/>
          </a:prstGeom>
          <a:noFill/>
          <a:ln w="9525">
            <a:noFill/>
            <a:miter lim="800000"/>
            <a:headEnd/>
            <a:tailEnd/>
          </a:ln>
          <a:effectLst/>
        </p:spPr>
        <p:txBody>
          <a:bodyPr>
            <a:spAutoFit/>
          </a:bodyPr>
          <a:lstStyle/>
          <a:p>
            <a:pPr marL="574675" indent="-574675">
              <a:spcBef>
                <a:spcPct val="50000"/>
              </a:spcBef>
              <a:buFontTx/>
              <a:buAutoNum type="arabicPeriod"/>
            </a:pPr>
            <a:r>
              <a:rPr lang="en-US" sz="2600" b="1">
                <a:effectLst>
                  <a:outerShdw blurRad="38100" dist="38100" dir="2700000" algn="tl">
                    <a:srgbClr val="C0C0C0"/>
                  </a:outerShdw>
                </a:effectLst>
                <a:latin typeface="Comic Sans MS" pitchFamily="66" charset="0"/>
              </a:rPr>
              <a:t>Civil War in Greece.</a:t>
            </a:r>
          </a:p>
          <a:p>
            <a:pPr marL="574675" indent="-574675">
              <a:spcBef>
                <a:spcPct val="50000"/>
              </a:spcBef>
              <a:buFontTx/>
              <a:buAutoNum type="arabicPeriod"/>
            </a:pPr>
            <a:r>
              <a:rPr lang="en-US" sz="2600" b="1">
                <a:effectLst>
                  <a:outerShdw blurRad="38100" dist="38100" dir="2700000" algn="tl">
                    <a:srgbClr val="C0C0C0"/>
                  </a:outerShdw>
                </a:effectLst>
                <a:latin typeface="Comic Sans MS" pitchFamily="66" charset="0"/>
              </a:rPr>
              <a:t>Turkey under pressure from the USSR for concessions in the Dardanelles.</a:t>
            </a:r>
          </a:p>
          <a:p>
            <a:pPr marL="574675" indent="-574675">
              <a:spcBef>
                <a:spcPct val="50000"/>
              </a:spcBef>
              <a:buFontTx/>
              <a:buAutoNum type="arabicPeriod"/>
            </a:pPr>
            <a:r>
              <a:rPr lang="en-US" sz="2600" b="1" i="1">
                <a:effectLst>
                  <a:outerShdw blurRad="38100" dist="38100" dir="2700000" algn="tl">
                    <a:srgbClr val="C0C0C0"/>
                  </a:outerShdw>
                </a:effectLst>
                <a:latin typeface="Comic Sans MS" pitchFamily="66" charset="0"/>
              </a:rPr>
              <a:t>The U. S. should support free peoples throughout the world who were resisting takeovers by armed minorities or outside pressures…We must assist free peoples to work out their own destinies in their own way.</a:t>
            </a:r>
            <a:endParaRPr lang="en-US" sz="2600" b="1">
              <a:effectLst>
                <a:outerShdw blurRad="38100" dist="38100" dir="2700000" algn="tl">
                  <a:srgbClr val="C0C0C0"/>
                </a:outerShdw>
              </a:effectLst>
              <a:latin typeface="Comic Sans MS" pitchFamily="66" charset="0"/>
            </a:endParaRPr>
          </a:p>
          <a:p>
            <a:pPr marL="574675" indent="-574675">
              <a:spcBef>
                <a:spcPct val="50000"/>
              </a:spcBef>
              <a:buFontTx/>
              <a:buAutoNum type="arabicPeriod"/>
            </a:pPr>
            <a:r>
              <a:rPr lang="en-US" sz="2600" b="1">
                <a:effectLst>
                  <a:outerShdw blurRad="38100" dist="38100" dir="2700000" algn="tl">
                    <a:srgbClr val="C0C0C0"/>
                  </a:outerShdw>
                </a:effectLst>
                <a:latin typeface="Comic Sans MS" pitchFamily="66" charset="0"/>
              </a:rPr>
              <a:t>The U.S. gave Greece &amp; Turkey $400 million in aid.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wd">
                                    <p:tmAbs val="500"/>
                                  </p:iterate>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752600" y="27305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Marshall Plan [1948]</a:t>
            </a:r>
          </a:p>
        </p:txBody>
      </p:sp>
      <p:sp>
        <p:nvSpPr>
          <p:cNvPr id="46083" name="Text Box 3"/>
          <p:cNvSpPr txBox="1">
            <a:spLocks noChangeArrowheads="1"/>
          </p:cNvSpPr>
          <p:nvPr/>
        </p:nvSpPr>
        <p:spPr bwMode="auto">
          <a:xfrm>
            <a:off x="1752600" y="1143000"/>
            <a:ext cx="7086600" cy="5386388"/>
          </a:xfrm>
          <a:prstGeom prst="rect">
            <a:avLst/>
          </a:prstGeom>
          <a:noFill/>
          <a:ln w="9525">
            <a:noFill/>
            <a:miter lim="800000"/>
            <a:headEnd/>
            <a:tailEnd/>
          </a:ln>
          <a:effectLst/>
        </p:spPr>
        <p:txBody>
          <a:bodyPr>
            <a:spAutoFit/>
          </a:bodyPr>
          <a:lstStyle/>
          <a:p>
            <a:pPr marL="574675" indent="-574675">
              <a:spcBef>
                <a:spcPct val="50000"/>
              </a:spcBef>
              <a:buClr>
                <a:schemeClr val="tx1"/>
              </a:buClr>
              <a:buFontTx/>
              <a:buAutoNum type="arabicPeriod"/>
            </a:pPr>
            <a:r>
              <a:rPr lang="en-US" sz="2400" b="1">
                <a:solidFill>
                  <a:srgbClr val="FF0000"/>
                </a:solidFill>
                <a:effectLst>
                  <a:outerShdw blurRad="38100" dist="38100" dir="2700000" algn="tl">
                    <a:srgbClr val="C0C0C0"/>
                  </a:outerShdw>
                </a:effectLst>
                <a:latin typeface="Comic Sans MS" pitchFamily="66" charset="0"/>
              </a:rPr>
              <a:t>“European Recovery </a:t>
            </a:r>
            <a:br>
              <a:rPr lang="en-US" sz="2400" b="1">
                <a:solidFill>
                  <a:srgbClr val="FF0000"/>
                </a:solidFill>
                <a:effectLst>
                  <a:outerShdw blurRad="38100" dist="38100" dir="2700000" algn="tl">
                    <a:srgbClr val="C0C0C0"/>
                  </a:outerShdw>
                </a:effectLst>
                <a:latin typeface="Comic Sans MS" pitchFamily="66" charset="0"/>
              </a:rPr>
            </a:br>
            <a:r>
              <a:rPr lang="en-US" sz="2400" b="1">
                <a:solidFill>
                  <a:srgbClr val="FF0000"/>
                </a:solidFill>
                <a:effectLst>
                  <a:outerShdw blurRad="38100" dist="38100" dir="2700000" algn="tl">
                    <a:srgbClr val="C0C0C0"/>
                  </a:outerShdw>
                </a:effectLst>
                <a:latin typeface="Comic Sans MS" pitchFamily="66" charset="0"/>
              </a:rPr>
              <a:t>Program.”</a:t>
            </a:r>
          </a:p>
          <a:p>
            <a:pPr marL="574675" indent="-574675">
              <a:spcBef>
                <a:spcPct val="50000"/>
              </a:spcBef>
              <a:buClr>
                <a:schemeClr val="tx1"/>
              </a:buClr>
              <a:buFontTx/>
              <a:buAutoNum type="arabicPeriod"/>
            </a:pPr>
            <a:r>
              <a:rPr lang="en-US" sz="2400" b="1">
                <a:effectLst>
                  <a:outerShdw blurRad="38100" dist="38100" dir="2700000" algn="tl">
                    <a:srgbClr val="C0C0C0"/>
                  </a:outerShdw>
                </a:effectLst>
                <a:latin typeface="Comic Sans MS" pitchFamily="66" charset="0"/>
              </a:rPr>
              <a:t>Secretary of State,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George Marshall</a:t>
            </a:r>
          </a:p>
          <a:p>
            <a:pPr marL="574675" indent="-574675">
              <a:spcBef>
                <a:spcPct val="50000"/>
              </a:spcBef>
              <a:buClr>
                <a:schemeClr val="tx1"/>
              </a:buClr>
              <a:buFontTx/>
              <a:buAutoNum type="arabicPeriod"/>
            </a:pPr>
            <a:r>
              <a:rPr lang="en-US" sz="2400" b="1">
                <a:effectLst>
                  <a:outerShdw blurRad="38100" dist="38100" dir="2700000" algn="tl">
                    <a:srgbClr val="C0C0C0"/>
                  </a:outerShdw>
                </a:effectLst>
                <a:latin typeface="Comic Sans MS" pitchFamily="66" charset="0"/>
              </a:rPr>
              <a:t>The U. S. should provide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aid to </a:t>
            </a:r>
            <a:r>
              <a:rPr lang="en-US" sz="2400" b="1" u="sng">
                <a:effectLst>
                  <a:outerShdw blurRad="38100" dist="38100" dir="2700000" algn="tl">
                    <a:srgbClr val="C0C0C0"/>
                  </a:outerShdw>
                </a:effectLst>
                <a:latin typeface="Comic Sans MS" pitchFamily="66" charset="0"/>
              </a:rPr>
              <a:t>all</a:t>
            </a:r>
            <a:r>
              <a:rPr lang="en-US" sz="2400" b="1">
                <a:effectLst>
                  <a:outerShdw blurRad="38100" dist="38100" dir="2700000" algn="tl">
                    <a:srgbClr val="C0C0C0"/>
                  </a:outerShdw>
                </a:effectLst>
                <a:latin typeface="Comic Sans MS" pitchFamily="66" charset="0"/>
              </a:rPr>
              <a:t> European nations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that need it.  This move </a:t>
            </a:r>
            <a:br>
              <a:rPr lang="en-US" sz="2400" b="1">
                <a:effectLst>
                  <a:outerShdw blurRad="38100" dist="38100" dir="2700000" algn="tl">
                    <a:srgbClr val="C0C0C0"/>
                  </a:outerShdw>
                </a:effectLst>
                <a:latin typeface="Comic Sans MS" pitchFamily="66" charset="0"/>
              </a:rPr>
            </a:br>
            <a:r>
              <a:rPr lang="en-US" sz="2400" b="1" i="1">
                <a:effectLst>
                  <a:outerShdw blurRad="38100" dist="38100" dir="2700000" algn="tl">
                    <a:srgbClr val="C0C0C0"/>
                  </a:outerShdw>
                </a:effectLst>
                <a:latin typeface="Comic Sans MS" pitchFamily="66" charset="0"/>
              </a:rPr>
              <a:t>is not against any country or doctrine, but against hunger, poverty, desperation, and chaos.</a:t>
            </a:r>
          </a:p>
          <a:p>
            <a:pPr marL="574675" indent="-574675">
              <a:spcBef>
                <a:spcPct val="50000"/>
              </a:spcBef>
              <a:buClr>
                <a:schemeClr val="tx1"/>
              </a:buClr>
              <a:buFontTx/>
              <a:buAutoNum type="arabicPeriod"/>
            </a:pPr>
            <a:r>
              <a:rPr lang="en-US" sz="2400" b="1">
                <a:effectLst>
                  <a:outerShdw blurRad="38100" dist="38100" dir="2700000" algn="tl">
                    <a:srgbClr val="C0C0C0"/>
                  </a:outerShdw>
                </a:effectLst>
                <a:latin typeface="Comic Sans MS" pitchFamily="66" charset="0"/>
                <a:sym typeface="Wingdings" pitchFamily="2" charset="2"/>
              </a:rPr>
              <a:t>$12.5 billion of US aid to Western Europe extended to Eastern Europe &amp; USSR, [but this was rejected].</a:t>
            </a:r>
          </a:p>
        </p:txBody>
      </p:sp>
      <p:pic>
        <p:nvPicPr>
          <p:cNvPr id="46084" name="Picture 4" descr="image?id=21601"/>
          <p:cNvPicPr>
            <a:picLocks noChangeAspect="1" noChangeArrowheads="1"/>
          </p:cNvPicPr>
          <p:nvPr/>
        </p:nvPicPr>
        <p:blipFill>
          <a:blip r:embed="rId2" cstate="print"/>
          <a:srcRect b="6667"/>
          <a:stretch>
            <a:fillRect/>
          </a:stretch>
        </p:blipFill>
        <p:spPr bwMode="auto">
          <a:xfrm>
            <a:off x="6705600" y="1143000"/>
            <a:ext cx="2022475" cy="2667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par>
                                <p:cTn id="11" presetID="4" presetClass="entr" presetSubtype="32"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ox(out)">
                                      <p:cBhvr>
                                        <p:cTn id="13" dur="500"/>
                                        <p:tgtEl>
                                          <p:spTgt spid="4608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Post-War Germany</a:t>
            </a:r>
          </a:p>
        </p:txBody>
      </p:sp>
      <p:pic>
        <p:nvPicPr>
          <p:cNvPr id="6149" name="Picture 5" descr="map-Divided Germany and the Berlin Airlift, 1946-1949"/>
          <p:cNvPicPr>
            <a:picLocks noChangeAspect="1" noChangeArrowheads="1"/>
          </p:cNvPicPr>
          <p:nvPr/>
        </p:nvPicPr>
        <p:blipFill>
          <a:blip r:embed="rId2" cstate="print">
            <a:lum bright="-12000" contrast="12000"/>
          </a:blip>
          <a:srcRect/>
          <a:stretch>
            <a:fillRect/>
          </a:stretch>
        </p:blipFill>
        <p:spPr bwMode="auto">
          <a:xfrm>
            <a:off x="2743200" y="990600"/>
            <a:ext cx="5229225" cy="54864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52600" y="409575"/>
            <a:ext cx="7086600" cy="1190625"/>
          </a:xfrm>
          <a:prstGeom prst="rect">
            <a:avLst/>
          </a:prstGeom>
          <a:noFill/>
          <a:ln w="9525">
            <a:noFill/>
            <a:miter lim="800000"/>
            <a:headEnd/>
            <a:tailEnd/>
          </a:ln>
          <a:effectLst/>
        </p:spPr>
        <p:txBody>
          <a:bodyPr anchor="ctr">
            <a:spAutoFit/>
          </a:bodyPr>
          <a:lstStyle/>
          <a:p>
            <a:pPr algn="r">
              <a:spcBef>
                <a:spcPct val="50000"/>
              </a:spcBef>
            </a:pPr>
            <a:r>
              <a:rPr lang="en-US" sz="3600" b="1">
                <a:solidFill>
                  <a:srgbClr val="D40000"/>
                </a:solidFill>
                <a:effectLst>
                  <a:outerShdw blurRad="38100" dist="38100" dir="2700000" algn="tl">
                    <a:srgbClr val="C0C0C0"/>
                  </a:outerShdw>
                </a:effectLst>
              </a:rPr>
              <a:t>Berlin Blockade &amp; Airlift (1948-49)</a:t>
            </a:r>
          </a:p>
        </p:txBody>
      </p:sp>
      <p:pic>
        <p:nvPicPr>
          <p:cNvPr id="47107" name="Picture 3" descr="Berlin Airlift-1948-A"/>
          <p:cNvPicPr>
            <a:picLocks noChangeAspect="1" noChangeArrowheads="1"/>
          </p:cNvPicPr>
          <p:nvPr/>
        </p:nvPicPr>
        <p:blipFill>
          <a:blip r:embed="rId2" cstate="print">
            <a:lum bright="-6000" contrast="6000"/>
          </a:blip>
          <a:srcRect l="21370" r="4550" b="13889"/>
          <a:stretch>
            <a:fillRect/>
          </a:stretch>
        </p:blipFill>
        <p:spPr bwMode="auto">
          <a:xfrm>
            <a:off x="1828800" y="1447800"/>
            <a:ext cx="2971800" cy="4724400"/>
          </a:xfrm>
          <a:prstGeom prst="rect">
            <a:avLst/>
          </a:prstGeom>
          <a:noFill/>
          <a:ln w="9525">
            <a:solidFill>
              <a:schemeClr val="tx2"/>
            </a:solidFill>
            <a:miter lim="800000"/>
            <a:headEnd/>
            <a:tailEnd/>
          </a:ln>
        </p:spPr>
      </p:pic>
      <p:pic>
        <p:nvPicPr>
          <p:cNvPr id="47108" name="Picture 4" descr="Berlin Airlift-1948"/>
          <p:cNvPicPr>
            <a:picLocks noChangeAspect="1" noChangeArrowheads="1"/>
          </p:cNvPicPr>
          <p:nvPr/>
        </p:nvPicPr>
        <p:blipFill>
          <a:blip r:embed="rId3" cstate="print"/>
          <a:srcRect/>
          <a:stretch>
            <a:fillRect/>
          </a:stretch>
        </p:blipFill>
        <p:spPr bwMode="auto">
          <a:xfrm>
            <a:off x="5105400" y="2514600"/>
            <a:ext cx="3733800" cy="27686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52600" y="257175"/>
            <a:ext cx="7086600" cy="1190625"/>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The Arms Race:</a:t>
            </a:r>
            <a:br>
              <a:rPr lang="en-US" sz="3600" b="1">
                <a:solidFill>
                  <a:srgbClr val="D40000"/>
                </a:solidFill>
                <a:effectLst>
                  <a:outerShdw blurRad="38100" dist="38100" dir="2700000" algn="tl">
                    <a:srgbClr val="C0C0C0"/>
                  </a:outerShdw>
                </a:effectLst>
              </a:rPr>
            </a:br>
            <a:r>
              <a:rPr lang="en-US" sz="3600" b="1">
                <a:solidFill>
                  <a:srgbClr val="D40000"/>
                </a:solidFill>
                <a:effectLst>
                  <a:outerShdw blurRad="38100" dist="38100" dir="2700000" algn="tl">
                    <a:srgbClr val="C0C0C0"/>
                  </a:outerShdw>
                </a:effectLst>
              </a:rPr>
              <a:t>A “Missile Gap?”</a:t>
            </a:r>
          </a:p>
        </p:txBody>
      </p:sp>
      <p:pic>
        <p:nvPicPr>
          <p:cNvPr id="10243" name="Picture 3" descr="Peacekeeper missile"/>
          <p:cNvPicPr>
            <a:picLocks noChangeAspect="1" noChangeArrowheads="1"/>
          </p:cNvPicPr>
          <p:nvPr/>
        </p:nvPicPr>
        <p:blipFill>
          <a:blip r:embed="rId2" cstate="print"/>
          <a:srcRect l="7544" t="2110" r="14510" b="2902"/>
          <a:stretch>
            <a:fillRect/>
          </a:stretch>
        </p:blipFill>
        <p:spPr bwMode="auto">
          <a:xfrm>
            <a:off x="2065338" y="1828800"/>
            <a:ext cx="2887662" cy="4191000"/>
          </a:xfrm>
          <a:prstGeom prst="rect">
            <a:avLst/>
          </a:prstGeom>
          <a:noFill/>
          <a:ln w="9525">
            <a:solidFill>
              <a:schemeClr val="tx1"/>
            </a:solidFill>
            <a:miter lim="800000"/>
            <a:headEnd/>
            <a:tailEnd/>
          </a:ln>
        </p:spPr>
      </p:pic>
      <p:sp>
        <p:nvSpPr>
          <p:cNvPr id="10244" name="Text Box 4"/>
          <p:cNvSpPr txBox="1">
            <a:spLocks noChangeArrowheads="1"/>
          </p:cNvSpPr>
          <p:nvPr/>
        </p:nvSpPr>
        <p:spPr bwMode="auto">
          <a:xfrm>
            <a:off x="5410200" y="1649413"/>
            <a:ext cx="3276600" cy="2465387"/>
          </a:xfrm>
          <a:prstGeom prst="rect">
            <a:avLst/>
          </a:prstGeom>
          <a:noFill/>
          <a:ln w="9525">
            <a:noFill/>
            <a:miter lim="800000"/>
            <a:headEnd/>
            <a:tailEnd/>
          </a:ln>
          <a:effectLst/>
        </p:spPr>
        <p:txBody>
          <a:bodyPr>
            <a:spAutoFit/>
          </a:bodyPr>
          <a:lstStyle/>
          <a:p>
            <a:pPr marL="457200" indent="-457200">
              <a:spcBef>
                <a:spcPct val="50000"/>
              </a:spcBef>
              <a:buClr>
                <a:srgbClr val="D40000"/>
              </a:buClr>
              <a:buFont typeface="Zymbols" pitchFamily="2" charset="0"/>
              <a:buChar char="}"/>
            </a:pPr>
            <a:r>
              <a:rPr lang="en-US" sz="2400" b="1">
                <a:effectLst>
                  <a:outerShdw blurRad="38100" dist="38100" dir="2700000" algn="tl">
                    <a:srgbClr val="C0C0C0"/>
                  </a:outerShdw>
                </a:effectLst>
                <a:latin typeface="Comic Sans MS" pitchFamily="66" charset="0"/>
              </a:rPr>
              <a:t>The Soviet Union exploded its first A-bomb in 1949.</a:t>
            </a:r>
          </a:p>
          <a:p>
            <a:pPr marL="457200" indent="-457200">
              <a:spcBef>
                <a:spcPct val="50000"/>
              </a:spcBef>
              <a:buClr>
                <a:srgbClr val="D40000"/>
              </a:buClr>
              <a:buFont typeface="Zymbols" pitchFamily="2" charset="0"/>
              <a:buChar char="}"/>
            </a:pPr>
            <a:r>
              <a:rPr lang="en-US" sz="2400" b="1">
                <a:effectLst>
                  <a:outerShdw blurRad="38100" dist="38100" dir="2700000" algn="tl">
                    <a:srgbClr val="C0C0C0"/>
                  </a:outerShdw>
                </a:effectLst>
                <a:latin typeface="Comic Sans MS" pitchFamily="66" charset="0"/>
              </a:rPr>
              <a:t>Now there were two nuclear superpowers!</a:t>
            </a:r>
          </a:p>
        </p:txBody>
      </p:sp>
      <p:pic>
        <p:nvPicPr>
          <p:cNvPr id="10245" name="Picture 5" descr="fallout_shelter_sign"/>
          <p:cNvPicPr>
            <a:picLocks noChangeAspect="1" noChangeArrowheads="1"/>
          </p:cNvPicPr>
          <p:nvPr/>
        </p:nvPicPr>
        <p:blipFill>
          <a:blip r:embed="rId3" cstate="print"/>
          <a:srcRect/>
          <a:stretch>
            <a:fillRect/>
          </a:stretch>
        </p:blipFill>
        <p:spPr bwMode="auto">
          <a:xfrm>
            <a:off x="6502400" y="4419600"/>
            <a:ext cx="1422400" cy="1951038"/>
          </a:xfrm>
          <a:prstGeom prst="rect">
            <a:avLst/>
          </a:prstGeom>
          <a:noFill/>
          <a:ln w="19050">
            <a:solidFill>
              <a:srgbClr val="000000"/>
            </a:solidFill>
            <a:miter lim="800000"/>
            <a:headEnd/>
            <a:tailEnd/>
          </a:ln>
          <a:effectLst>
            <a:outerShdw dist="35921" dir="2700000" algn="ctr" rotWithShape="0">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5"/>
                                        </p:tgtEl>
                                        <p:attrNameLst>
                                          <p:attrName>ppt_y</p:attrName>
                                        </p:attrNameLst>
                                      </p:cBhvr>
                                      <p:tavLst>
                                        <p:tav tm="0">
                                          <p:val>
                                            <p:strVal val="#ppt_y"/>
                                          </p:val>
                                        </p:tav>
                                        <p:tav tm="100000">
                                          <p:val>
                                            <p:strVal val="#ppt_y"/>
                                          </p:val>
                                        </p:tav>
                                      </p:tavLst>
                                    </p:anim>
                                    <p:animEffect transition="in" filter="fade">
                                      <p:cBhvr>
                                        <p:cTn id="10"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TotalTime>
  <Words>805</Words>
  <Application>Microsoft Office PowerPoint</Application>
  <PresentationFormat>On-screen Show (4:3)</PresentationFormat>
  <Paragraphs>185</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Biohazard Participants</vt:lpstr>
      <vt:lpstr>Comic Sans MS</vt:lpstr>
      <vt:lpstr>Wingdings</vt:lpstr>
      <vt:lpstr>Zymbols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Horace Greeley HS    Chappaqua, 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Susan M. Pojer</dc:creator>
  <cp:lastModifiedBy>cvolkmar</cp:lastModifiedBy>
  <cp:revision>83</cp:revision>
  <dcterms:created xsi:type="dcterms:W3CDTF">2006-04-22T23:17:06Z</dcterms:created>
  <dcterms:modified xsi:type="dcterms:W3CDTF">2015-05-20T15:57:52Z</dcterms:modified>
</cp:coreProperties>
</file>