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2" r:id="rId5"/>
    <p:sldId id="263" r:id="rId6"/>
    <p:sldId id="258" r:id="rId7"/>
    <p:sldId id="266" r:id="rId8"/>
    <p:sldId id="259" r:id="rId9"/>
    <p:sldId id="261" r:id="rId10"/>
    <p:sldId id="267" r:id="rId11"/>
    <p:sldId id="268" r:id="rId12"/>
    <p:sldId id="260" r:id="rId13"/>
    <p:sldId id="270" r:id="rId14"/>
    <p:sldId id="271" r:id="rId15"/>
    <p:sldId id="264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CCCF47-A088-40DD-B4B0-D5F2694DF97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792DEC-0CDE-4D79-AA54-A4DC1422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Superpowers Face 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Postwar Germany</a:t>
            </a:r>
            <a:endParaRPr lang="en-US" dirty="0"/>
          </a:p>
        </p:txBody>
      </p:sp>
      <p:pic>
        <p:nvPicPr>
          <p:cNvPr id="6" name="Content Placeholder 5" descr="map-Divided Germany and the Berlin Airlift, 1946-194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2133600" y="1295400"/>
            <a:ext cx="4876800" cy="5181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Berlin Blockade and Airlift </a:t>
            </a:r>
            <a:br>
              <a:rPr lang="en-US" dirty="0" smtClean="0"/>
            </a:br>
            <a:r>
              <a:rPr lang="en-US" dirty="0" smtClean="0"/>
              <a:t>(1948-49)</a:t>
            </a:r>
            <a:endParaRPr lang="en-US" dirty="0"/>
          </a:p>
        </p:txBody>
      </p:sp>
      <p:pic>
        <p:nvPicPr>
          <p:cNvPr id="7" name="Picture 3" descr="Berlin Airlift-1948-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6000" contrast="6000"/>
          </a:blip>
          <a:srcRect l="21370" r="4550" b="13889"/>
          <a:stretch>
            <a:fillRect/>
          </a:stretch>
        </p:blipFill>
        <p:spPr bwMode="auto">
          <a:xfrm>
            <a:off x="1052896" y="1481138"/>
            <a:ext cx="2847207" cy="4525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8" name="Picture 4" descr="Berlin Airlift-19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752600"/>
            <a:ext cx="4469668" cy="3581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of Cold War in 1949</a:t>
            </a:r>
          </a:p>
          <a:p>
            <a:pPr lvl="1"/>
            <a:r>
              <a:rPr lang="en-US" dirty="0" smtClean="0"/>
              <a:t>Use of espionage, propaganda, diplomacy, and secret operations</a:t>
            </a:r>
          </a:p>
          <a:p>
            <a:r>
              <a:rPr lang="en-US" dirty="0" smtClean="0"/>
              <a:t>Rival Alliances</a:t>
            </a:r>
          </a:p>
          <a:p>
            <a:pPr lvl="1"/>
            <a:r>
              <a:rPr lang="en-US" dirty="0" smtClean="0"/>
              <a:t>NATO </a:t>
            </a:r>
            <a:r>
              <a:rPr lang="en-US" dirty="0" smtClean="0">
                <a:sym typeface="Wingdings" pitchFamily="2" charset="2"/>
              </a:rPr>
              <a:t> ten Western European nations, US, and Canada.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Promised to respond to attack with armed force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Warsaw Pact  Soviet Union alliances with Poland, E. Germany, Czech, E. Europe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China and India remained neutral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Cold War and a Divided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657600"/>
            <a:ext cx="4038600" cy="265449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United States</a:t>
            </a:r>
          </a:p>
          <a:p>
            <a:r>
              <a:rPr lang="en-US" dirty="0" smtClean="0"/>
              <a:t>Belgium</a:t>
            </a:r>
          </a:p>
          <a:p>
            <a:r>
              <a:rPr lang="en-US" dirty="0" smtClean="0"/>
              <a:t>Britain</a:t>
            </a:r>
          </a:p>
          <a:p>
            <a:r>
              <a:rPr lang="en-US" dirty="0" smtClean="0"/>
              <a:t>Canada</a:t>
            </a:r>
          </a:p>
          <a:p>
            <a:r>
              <a:rPr lang="en-US" dirty="0" smtClean="0"/>
              <a:t>Denmark</a:t>
            </a:r>
          </a:p>
          <a:p>
            <a:r>
              <a:rPr lang="en-US" dirty="0" smtClean="0"/>
              <a:t>France</a:t>
            </a:r>
          </a:p>
          <a:p>
            <a:r>
              <a:rPr lang="en-US" dirty="0" smtClean="0"/>
              <a:t>Iceland</a:t>
            </a:r>
          </a:p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3657600"/>
            <a:ext cx="4038600" cy="2544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Luxembourg</a:t>
            </a:r>
          </a:p>
          <a:p>
            <a:r>
              <a:rPr lang="en-US" dirty="0" smtClean="0"/>
              <a:t>Netherlands</a:t>
            </a:r>
          </a:p>
          <a:p>
            <a:r>
              <a:rPr lang="en-US" dirty="0" smtClean="0"/>
              <a:t>Norway</a:t>
            </a:r>
          </a:p>
          <a:p>
            <a:r>
              <a:rPr lang="en-US" dirty="0" smtClean="0"/>
              <a:t>Portugal</a:t>
            </a:r>
          </a:p>
          <a:p>
            <a:r>
              <a:rPr lang="en-US" dirty="0" smtClean="0"/>
              <a:t>1952: Greece &amp; Turkey</a:t>
            </a:r>
          </a:p>
          <a:p>
            <a:r>
              <a:rPr lang="en-US" dirty="0" smtClean="0"/>
              <a:t>1955: W. Germany</a:t>
            </a:r>
          </a:p>
          <a:p>
            <a:r>
              <a:rPr lang="en-US" dirty="0" smtClean="0"/>
              <a:t>1983: Spain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North Atlantic Treaty Organization (1949)</a:t>
            </a:r>
            <a:endParaRPr lang="en-US" dirty="0"/>
          </a:p>
        </p:txBody>
      </p:sp>
      <p:pic>
        <p:nvPicPr>
          <p:cNvPr id="6" name="Picture 6" descr="Map_of_NATO_countries2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 b="4283"/>
          <a:stretch>
            <a:fillRect/>
          </a:stretch>
        </p:blipFill>
        <p:spPr bwMode="auto">
          <a:xfrm>
            <a:off x="1676400" y="1447800"/>
            <a:ext cx="5510212" cy="2057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" name="Picture 7" descr="NATO Flag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3048000" y="4191000"/>
            <a:ext cx="1562100" cy="1236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800" y="4038600"/>
            <a:ext cx="4038600" cy="19686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U.S.S.R.</a:t>
            </a:r>
          </a:p>
          <a:p>
            <a:r>
              <a:rPr lang="en-US" dirty="0" smtClean="0"/>
              <a:t>Albania</a:t>
            </a:r>
          </a:p>
          <a:p>
            <a:r>
              <a:rPr lang="en-US" dirty="0" smtClean="0"/>
              <a:t>Bulgaria</a:t>
            </a:r>
          </a:p>
          <a:p>
            <a:r>
              <a:rPr lang="en-US" dirty="0" smtClean="0"/>
              <a:t>Czechoslovakia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410200" y="4114800"/>
            <a:ext cx="4038600" cy="1816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E. Germany</a:t>
            </a:r>
          </a:p>
          <a:p>
            <a:r>
              <a:rPr lang="en-US" dirty="0" smtClean="0"/>
              <a:t>Hungary</a:t>
            </a:r>
          </a:p>
          <a:p>
            <a:r>
              <a:rPr lang="en-US" dirty="0" smtClean="0"/>
              <a:t>Poland</a:t>
            </a:r>
          </a:p>
          <a:p>
            <a:r>
              <a:rPr lang="en-US" dirty="0" smtClean="0"/>
              <a:t>Romania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Warsaw Pact (1955)</a:t>
            </a:r>
            <a:endParaRPr lang="en-US" dirty="0"/>
          </a:p>
        </p:txBody>
      </p:sp>
      <p:pic>
        <p:nvPicPr>
          <p:cNvPr id="5" name="Picture 4" descr="Map_of_Warsaw_Pact_countries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828800" y="1905000"/>
            <a:ext cx="5676900" cy="2085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Picture 5" descr="Warsaw_Pact_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914400"/>
            <a:ext cx="99060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Nuclear Threat</a:t>
            </a:r>
          </a:p>
          <a:p>
            <a:pPr lvl="1"/>
            <a:r>
              <a:rPr lang="en-US" dirty="0" smtClean="0"/>
              <a:t>Both superpowers became nuclear threats</a:t>
            </a:r>
          </a:p>
          <a:p>
            <a:pPr lvl="1"/>
            <a:r>
              <a:rPr lang="en-US" dirty="0" smtClean="0"/>
              <a:t>Truman wanted to develop an even more powerful weapon then A-bomb </a:t>
            </a:r>
            <a:r>
              <a:rPr lang="en-US" dirty="0" smtClean="0">
                <a:sym typeface="Wingdings" pitchFamily="2" charset="2"/>
              </a:rPr>
              <a:t> thermonuclear weaponry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Hydrogen bomb (H-bomb) 1000X &gt; A-bomb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Ike becomes president and his Sec. of State, John Foster Dulles, declares brinkmanship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See who could have the most planes and bombs</a:t>
            </a:r>
            <a:endParaRPr lang="en-US" dirty="0" smtClean="0"/>
          </a:p>
          <a:p>
            <a:r>
              <a:rPr lang="en-US" dirty="0" smtClean="0"/>
              <a:t>The Cold War in the Skies</a:t>
            </a:r>
          </a:p>
          <a:p>
            <a:pPr lvl="1"/>
            <a:r>
              <a:rPr lang="en-US" dirty="0" smtClean="0"/>
              <a:t>August ‘57 </a:t>
            </a:r>
            <a:r>
              <a:rPr lang="en-US" dirty="0" smtClean="0">
                <a:sym typeface="Wingdings" pitchFamily="2" charset="2"/>
              </a:rPr>
              <a:t> USSR develops ICBM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Used to launch first satellite to outer space, </a:t>
            </a:r>
            <a:r>
              <a:rPr lang="en-US" i="1" dirty="0" smtClean="0">
                <a:sym typeface="Wingdings" pitchFamily="2" charset="2"/>
              </a:rPr>
              <a:t>Sputnik I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Ike declares “open skies” policy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Leads to U-2 incident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Cold War and a Divided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24810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Soviet Union exploded its first A-bomb in 1949.</a:t>
            </a:r>
          </a:p>
          <a:p>
            <a:r>
              <a:rPr lang="en-US" dirty="0" smtClean="0"/>
              <a:t>Now there were two nuclear superpowers!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Arms Race: A “Missile Gap”?</a:t>
            </a:r>
            <a:endParaRPr lang="en-US" dirty="0"/>
          </a:p>
        </p:txBody>
      </p:sp>
      <p:pic>
        <p:nvPicPr>
          <p:cNvPr id="6" name="Picture 3" descr="Peacekeeper missi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7544" t="2110" r="14510" b="2902"/>
          <a:stretch>
            <a:fillRect/>
          </a:stretch>
        </p:blipFill>
        <p:spPr bwMode="auto">
          <a:xfrm>
            <a:off x="990600" y="1524000"/>
            <a:ext cx="3048827" cy="4424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5" descr="fallout_shelter_si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267200"/>
            <a:ext cx="1422400" cy="19510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447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Soviet &amp; Eastern Bloc Nations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[“Iron Curtain”]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Ideological Struggle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15240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US &amp; the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Western Democracies</a:t>
            </a:r>
          </a:p>
          <a:p>
            <a:endParaRPr lang="en-US" dirty="0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 rot="4163949">
            <a:off x="4177873" y="1386384"/>
            <a:ext cx="985837" cy="1143000"/>
          </a:xfrm>
          <a:prstGeom prst="irregularSeal2">
            <a:avLst/>
          </a:prstGeom>
          <a:gradFill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25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19400" y="1905000"/>
            <a:ext cx="914400" cy="0"/>
          </a:xfrm>
          <a:prstGeom prst="line">
            <a:avLst/>
          </a:prstGeom>
          <a:noFill/>
          <a:ln w="28575">
            <a:solidFill>
              <a:srgbClr val="D4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5638800" y="1905000"/>
            <a:ext cx="914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2438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GOAL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 spread world-wide Communism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25146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GOAL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“Containment”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 of Communism &amp; the eventual collapse of the Communist world.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37338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Methodologies: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Espionage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Arms </a:t>
            </a:r>
            <a:r>
              <a:rPr lang="en-US" dirty="0" smtClean="0"/>
              <a:t>Race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Communist </a:t>
            </a:r>
            <a:r>
              <a:rPr lang="en-US" dirty="0" smtClean="0"/>
              <a:t>govt. &amp; command economy vs. democratic govt. &amp; capitalist </a:t>
            </a:r>
            <a:r>
              <a:rPr lang="en-US" dirty="0" smtClean="0"/>
              <a:t>economy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NATO </a:t>
            </a:r>
            <a:r>
              <a:rPr lang="en-US" dirty="0" smtClean="0"/>
              <a:t>v. Warsaw </a:t>
            </a:r>
            <a:r>
              <a:rPr lang="en-US" dirty="0" smtClean="0"/>
              <a:t>Pact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Joint Postwar Plan</a:t>
            </a:r>
          </a:p>
          <a:p>
            <a:pPr lvl="1"/>
            <a:r>
              <a:rPr lang="en-US" dirty="0" smtClean="0"/>
              <a:t>US, GB, and USSR meet at Yalta to discuss postwar plans</a:t>
            </a:r>
          </a:p>
          <a:p>
            <a:pPr lvl="2"/>
            <a:r>
              <a:rPr lang="en-US" dirty="0" smtClean="0"/>
              <a:t>Divide Germany into zones of occupation controlled by Allied forces</a:t>
            </a:r>
          </a:p>
          <a:p>
            <a:pPr lvl="2"/>
            <a:r>
              <a:rPr lang="en-US" dirty="0" smtClean="0"/>
              <a:t>Germany pay USSR for losses</a:t>
            </a:r>
          </a:p>
          <a:p>
            <a:pPr lvl="2"/>
            <a:r>
              <a:rPr lang="en-US" dirty="0" smtClean="0"/>
              <a:t>Stalin promised Eastern Europeans free elections with a “policy friendly to Russia” </a:t>
            </a:r>
            <a:r>
              <a:rPr lang="en-US" dirty="0" smtClean="0">
                <a:sym typeface="Wingdings" pitchFamily="2" charset="2"/>
              </a:rPr>
              <a:t> Churchill knew he was lying through his teeth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Creation of the U.N.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The Big 2 joined with 48 other countries to create UN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Based in NY, “pledged to save succeeding generations from the scourge of war.”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Former Allies Diverge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UN</a:t>
            </a:r>
          </a:p>
          <a:p>
            <a:pPr lvl="1"/>
            <a:r>
              <a:rPr lang="en-US" dirty="0" smtClean="0"/>
              <a:t>Everybody part of the General Assembly</a:t>
            </a:r>
          </a:p>
          <a:p>
            <a:pPr lvl="1"/>
            <a:r>
              <a:rPr lang="en-US" dirty="0" smtClean="0"/>
              <a:t>11-member body called the Security Council had the real power to investigate and settle disputes</a:t>
            </a:r>
          </a:p>
          <a:p>
            <a:pPr lvl="2"/>
            <a:r>
              <a:rPr lang="en-US" dirty="0" smtClean="0"/>
              <a:t>5 permanent members: GB, China, France, US, USSR</a:t>
            </a:r>
          </a:p>
          <a:p>
            <a:pPr lvl="2"/>
            <a:r>
              <a:rPr lang="en-US" dirty="0" smtClean="0"/>
              <a:t>Each could veto any Security Council action</a:t>
            </a:r>
          </a:p>
          <a:p>
            <a:pPr lvl="2"/>
            <a:r>
              <a:rPr lang="en-US" dirty="0" smtClean="0"/>
              <a:t>This provision was intended to prevent any members of the Council from voting as a bloc to override the others.</a:t>
            </a:r>
          </a:p>
          <a:p>
            <a:r>
              <a:rPr lang="en-US" dirty="0" smtClean="0"/>
              <a:t>The US and USSR have slightly different goals</a:t>
            </a:r>
          </a:p>
          <a:p>
            <a:pPr lvl="1"/>
            <a:r>
              <a:rPr lang="en-US" dirty="0" smtClean="0"/>
              <a:t>US </a:t>
            </a:r>
            <a:r>
              <a:rPr lang="en-US" dirty="0" smtClean="0">
                <a:sym typeface="Wingdings" pitchFamily="2" charset="2"/>
              </a:rPr>
              <a:t> only 400,000 deaths, cities &amp; factories intact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USSR  50X the losses of US, cities demolished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With these situations and different political and economic views led to contradictory ideas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Former Allies Diverge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Superpower</a:t>
                      </a:r>
                      <a:r>
                        <a:rPr lang="en-US" baseline="0" dirty="0" smtClean="0"/>
                        <a:t> Aims in Europe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Soviet Union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</a:t>
                      </a:r>
                      <a:r>
                        <a:rPr lang="en-US" baseline="0" dirty="0" smtClean="0"/>
                        <a:t> democracy in other countries to help prevent the rise of Communist governments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</a:t>
                      </a:r>
                      <a:r>
                        <a:rPr lang="en-US" baseline="0" dirty="0" smtClean="0"/>
                        <a:t> communism in other countries as part of a worldwide workers’ revolution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Gain access to raw materials</a:t>
                      </a:r>
                      <a:r>
                        <a:rPr lang="en-US" baseline="0" dirty="0" smtClean="0"/>
                        <a:t> and markets to fuel booming industries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Rebuild</a:t>
                      </a:r>
                      <a:r>
                        <a:rPr lang="en-US" baseline="0" dirty="0" smtClean="0"/>
                        <a:t> its war-ravaged economy using Eastern Europe’s industrial equipment and raw materials.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Rebuild European governments</a:t>
                      </a:r>
                      <a:r>
                        <a:rPr lang="en-US" baseline="0" dirty="0" smtClean="0"/>
                        <a:t> to promote stability and create new markets for American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Eastern Europe</a:t>
                      </a:r>
                      <a:r>
                        <a:rPr lang="en-US" baseline="0" dirty="0" smtClean="0"/>
                        <a:t> to protect Soviet borders and balance the US influence in Western Europe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Reunite Germany to stabilize it and increase the security of Europe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Keep Germany divided to prevent its waging war again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Soviets Build a Wall of Satellite Nations </a:t>
            </a:r>
          </a:p>
          <a:p>
            <a:pPr lvl="1"/>
            <a:r>
              <a:rPr lang="en-US" dirty="0" smtClean="0"/>
              <a:t>Soviets always scared of the West</a:t>
            </a:r>
          </a:p>
          <a:p>
            <a:pPr lvl="1"/>
            <a:r>
              <a:rPr lang="en-US" dirty="0" smtClean="0"/>
              <a:t>Stalin, as predicted, ignored the agreement in Yalta and did not allow free elections </a:t>
            </a:r>
            <a:r>
              <a:rPr lang="en-US" dirty="0" smtClean="0">
                <a:sym typeface="Wingdings" pitchFamily="2" charset="2"/>
              </a:rPr>
              <a:t> claimed he needed a buffer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Churchill, Stalin, and Truman met at Potsdam  Truman urged Stalin, Stalin said no and stated war was inevitable</a:t>
            </a:r>
            <a:endParaRPr lang="en-US" dirty="0" smtClean="0"/>
          </a:p>
          <a:p>
            <a:r>
              <a:rPr lang="en-US" dirty="0" smtClean="0"/>
              <a:t>Iron Curtain divides East and West</a:t>
            </a:r>
          </a:p>
          <a:p>
            <a:pPr lvl="1"/>
            <a:r>
              <a:rPr lang="en-US" dirty="0" smtClean="0"/>
              <a:t>Churchill described the division of Europe between the Baltic Sea to the Adriatic an “iron curtain” has been erected.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Soviet Union Corrals Eastern Europe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“Iron Curtain”</a:t>
            </a:r>
            <a:endParaRPr lang="en-US" dirty="0"/>
          </a:p>
        </p:txBody>
      </p:sp>
      <p:pic>
        <p:nvPicPr>
          <p:cNvPr id="4" name="Picture 5" descr="Cold_War_Europe_1945_199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1524000" y="1066800"/>
            <a:ext cx="60198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76400" y="5380672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From Stettin in the Balkans, to Trieste in the Adriatic, an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iron curtain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has descended across the Continent.  Behind that line lies the ancient capitals of Central and Eastern Europe.</a:t>
            </a:r>
            <a:b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			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-- Sir Winston Churchill, 1946</a:t>
            </a:r>
            <a:endParaRPr lang="en-US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Truman declared a foreign policy called containment.</a:t>
            </a:r>
          </a:p>
          <a:p>
            <a:pPr lvl="1"/>
            <a:r>
              <a:rPr lang="en-US" dirty="0" smtClean="0"/>
              <a:t>Directed at blocking Soviet influence and preventing the expansion of communism.</a:t>
            </a:r>
          </a:p>
          <a:p>
            <a:pPr lvl="2"/>
            <a:r>
              <a:rPr lang="en-US" dirty="0" smtClean="0"/>
              <a:t>Included creating alliances and helping weak countries</a:t>
            </a:r>
          </a:p>
          <a:p>
            <a:r>
              <a:rPr lang="en-US" dirty="0" smtClean="0"/>
              <a:t>Truman Doctrine</a:t>
            </a:r>
          </a:p>
          <a:p>
            <a:pPr lvl="1"/>
            <a:r>
              <a:rPr lang="en-US" dirty="0" smtClean="0"/>
              <a:t>Support for countries that rejected communism</a:t>
            </a:r>
          </a:p>
          <a:p>
            <a:pPr lvl="2"/>
            <a:r>
              <a:rPr lang="en-US" dirty="0" smtClean="0"/>
              <a:t>Extremely controversial: should not get involved with other nations, not enough resources, support going to some dictators,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United States Counters Soviet Expansion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7670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Berlin Airlift</a:t>
            </a:r>
          </a:p>
          <a:p>
            <a:pPr lvl="1"/>
            <a:r>
              <a:rPr lang="en-US" dirty="0" smtClean="0"/>
              <a:t>Argument b/w US and USSR over Germany</a:t>
            </a:r>
          </a:p>
          <a:p>
            <a:pPr lvl="2"/>
            <a:r>
              <a:rPr lang="en-US" dirty="0" smtClean="0"/>
              <a:t>USSR wanted Germany split to keep it down</a:t>
            </a:r>
          </a:p>
          <a:p>
            <a:pPr lvl="1"/>
            <a:r>
              <a:rPr lang="en-US" dirty="0" smtClean="0"/>
              <a:t>US, France, GB allow West Germany to form</a:t>
            </a:r>
          </a:p>
          <a:p>
            <a:pPr lvl="2"/>
            <a:r>
              <a:rPr lang="en-US" dirty="0" smtClean="0"/>
              <a:t>USSR cuts off Berlin </a:t>
            </a:r>
            <a:r>
              <a:rPr lang="en-US" dirty="0" smtClean="0">
                <a:sym typeface="Wingdings" pitchFamily="2" charset="2"/>
              </a:rPr>
              <a:t> hope Berlin would surrender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American and British officials flew food and supplies for nearly 11 months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Planes took off and landed every 3 minutes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277,000 flights ~ 2.3 million tons of supplies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Soviets lifted the Berlin blockade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United States Counters Soviet Expansion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343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4419600"/>
            <a:ext cx="4038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Marshall Plan</a:t>
            </a:r>
          </a:p>
          <a:p>
            <a:pPr lvl="1"/>
            <a:r>
              <a:rPr lang="en-US" dirty="0" smtClean="0"/>
              <a:t>Sec. of State George Marshall proposed that America give aid to any European country that needed it.</a:t>
            </a:r>
          </a:p>
          <a:p>
            <a:pPr lvl="2"/>
            <a:r>
              <a:rPr lang="en-US" dirty="0" smtClean="0"/>
              <a:t>Provide food, machines, and other materials</a:t>
            </a:r>
          </a:p>
          <a:p>
            <a:endParaRPr lang="en-US" dirty="0"/>
          </a:p>
        </p:txBody>
      </p:sp>
      <p:pic>
        <p:nvPicPr>
          <p:cNvPr id="11" name="Picture 4" descr="image?id=21601"/>
          <p:cNvPicPr>
            <a:picLocks noChangeAspect="1" noChangeArrowheads="1"/>
          </p:cNvPicPr>
          <p:nvPr/>
        </p:nvPicPr>
        <p:blipFill>
          <a:blip r:embed="rId2" cstate="print"/>
          <a:srcRect b="6667"/>
          <a:stretch>
            <a:fillRect/>
          </a:stretch>
        </p:blipFill>
        <p:spPr bwMode="auto">
          <a:xfrm>
            <a:off x="5638800" y="1295400"/>
            <a:ext cx="2022475" cy="2667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1458</TotalTime>
  <Words>912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Two Superpowers Face Off</vt:lpstr>
      <vt:lpstr>The Ideological Struggle</vt:lpstr>
      <vt:lpstr>Former Allies Diverge</vt:lpstr>
      <vt:lpstr>Former Allies Diverge</vt:lpstr>
      <vt:lpstr>Slide 5</vt:lpstr>
      <vt:lpstr>The Soviet Union Corrals Eastern Europe</vt:lpstr>
      <vt:lpstr>The “Iron Curtain”</vt:lpstr>
      <vt:lpstr>United States Counters Soviet Expansion</vt:lpstr>
      <vt:lpstr>United States Counters Soviet Expansion</vt:lpstr>
      <vt:lpstr>Postwar Germany</vt:lpstr>
      <vt:lpstr>Berlin Blockade and Airlift  (1948-49)</vt:lpstr>
      <vt:lpstr>The Cold War and a Divided World</vt:lpstr>
      <vt:lpstr>North Atlantic Treaty Organization (1949)</vt:lpstr>
      <vt:lpstr>Warsaw Pact (1955)</vt:lpstr>
      <vt:lpstr>The Cold War and a Divided World</vt:lpstr>
      <vt:lpstr>The Arms Race: A “Missile Gap”?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Superpowers Face Off</dc:title>
  <dc:creator>WCPSS</dc:creator>
  <cp:lastModifiedBy>Wake County Public Schools</cp:lastModifiedBy>
  <cp:revision>49</cp:revision>
  <dcterms:created xsi:type="dcterms:W3CDTF">2010-01-04T11:53:17Z</dcterms:created>
  <dcterms:modified xsi:type="dcterms:W3CDTF">2012-01-03T18:32:55Z</dcterms:modified>
</cp:coreProperties>
</file>